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8" r:id="rId2"/>
    <p:sldId id="315" r:id="rId3"/>
    <p:sldId id="273" r:id="rId4"/>
    <p:sldId id="275" r:id="rId5"/>
    <p:sldId id="272" r:id="rId6"/>
    <p:sldId id="276" r:id="rId7"/>
    <p:sldId id="277" r:id="rId8"/>
    <p:sldId id="262" r:id="rId9"/>
    <p:sldId id="279" r:id="rId10"/>
    <p:sldId id="265" r:id="rId11"/>
    <p:sldId id="263" r:id="rId12"/>
    <p:sldId id="280" r:id="rId13"/>
    <p:sldId id="281" r:id="rId14"/>
    <p:sldId id="282" r:id="rId15"/>
    <p:sldId id="283" r:id="rId16"/>
    <p:sldId id="284" r:id="rId17"/>
    <p:sldId id="285" r:id="rId18"/>
    <p:sldId id="300" r:id="rId19"/>
    <p:sldId id="301" r:id="rId20"/>
    <p:sldId id="309" r:id="rId21"/>
    <p:sldId id="310" r:id="rId22"/>
    <p:sldId id="311" r:id="rId23"/>
    <p:sldId id="312" r:id="rId24"/>
    <p:sldId id="313" r:id="rId25"/>
    <p:sldId id="314" r:id="rId26"/>
    <p:sldId id="295" r:id="rId27"/>
    <p:sldId id="296" r:id="rId28"/>
    <p:sldId id="294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 varScale="1">
        <p:scale>
          <a:sx n="63" d="100"/>
          <a:sy n="63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AC866-35EF-4584-AC15-DD4A9D46DD4E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C0FE181-85CE-4F33-93AF-8F5F1BA839FC}">
      <dgm:prSet phldrT="[Текст]"/>
      <dgm:spPr/>
      <dgm:t>
        <a:bodyPr/>
        <a:lstStyle/>
        <a:p>
          <a:r>
            <a:rPr lang="ru-RU" b="1" dirty="0" smtClean="0"/>
            <a:t>ЗОЖ</a:t>
          </a:r>
          <a:endParaRPr lang="ru-RU" b="1" dirty="0"/>
        </a:p>
      </dgm:t>
    </dgm:pt>
    <dgm:pt modelId="{1F9FE26B-C3ED-4949-8012-91A1C2A1D084}" type="parTrans" cxnId="{476E9EAC-BAB1-4645-9104-93A3EF59D11A}">
      <dgm:prSet/>
      <dgm:spPr/>
      <dgm:t>
        <a:bodyPr/>
        <a:lstStyle/>
        <a:p>
          <a:endParaRPr lang="ru-RU"/>
        </a:p>
      </dgm:t>
    </dgm:pt>
    <dgm:pt modelId="{4B61DCEA-E804-49CC-87A2-7EC9156E6AF4}" type="sibTrans" cxnId="{476E9EAC-BAB1-4645-9104-93A3EF59D11A}">
      <dgm:prSet/>
      <dgm:spPr/>
      <dgm:t>
        <a:bodyPr/>
        <a:lstStyle/>
        <a:p>
          <a:endParaRPr lang="ru-RU"/>
        </a:p>
      </dgm:t>
    </dgm:pt>
    <dgm:pt modelId="{8D52DF07-AE7F-4943-9D90-F296C9F3CF95}">
      <dgm:prSet phldrT="[Текст]" custT="1"/>
      <dgm:spPr/>
      <dgm:t>
        <a:bodyPr/>
        <a:lstStyle/>
        <a:p>
          <a:endParaRPr lang="ru-RU" sz="1200" dirty="0" smtClean="0"/>
        </a:p>
        <a:p>
          <a:r>
            <a:rPr lang="ru-RU" sz="2000" b="1" dirty="0" smtClean="0"/>
            <a:t>Рациональное питание</a:t>
          </a:r>
          <a:endParaRPr lang="ru-RU" sz="2000" b="1" dirty="0"/>
        </a:p>
      </dgm:t>
    </dgm:pt>
    <dgm:pt modelId="{B4BEFD5B-7DA2-4A1C-8097-8C332549EAAF}" type="parTrans" cxnId="{A1F146A4-FA5B-43C8-8FCE-98EA306B32CD}">
      <dgm:prSet/>
      <dgm:spPr/>
      <dgm:t>
        <a:bodyPr/>
        <a:lstStyle/>
        <a:p>
          <a:endParaRPr lang="ru-RU"/>
        </a:p>
      </dgm:t>
    </dgm:pt>
    <dgm:pt modelId="{94E1BAD5-EDF2-481E-BFF5-4BE1995FE3FA}" type="sibTrans" cxnId="{A1F146A4-FA5B-43C8-8FCE-98EA306B32CD}">
      <dgm:prSet/>
      <dgm:spPr/>
      <dgm:t>
        <a:bodyPr/>
        <a:lstStyle/>
        <a:p>
          <a:endParaRPr lang="ru-RU"/>
        </a:p>
      </dgm:t>
    </dgm:pt>
    <dgm:pt modelId="{7469DF67-8371-4C87-8132-4DE351EFE724}">
      <dgm:prSet phldrT="[Текст]" custT="1"/>
      <dgm:spPr/>
      <dgm:t>
        <a:bodyPr/>
        <a:lstStyle/>
        <a:p>
          <a:r>
            <a:rPr lang="ru-RU" sz="2000" b="1" dirty="0" smtClean="0"/>
            <a:t>Личная гигиена</a:t>
          </a:r>
          <a:endParaRPr lang="ru-RU" sz="2000" b="1" dirty="0"/>
        </a:p>
      </dgm:t>
    </dgm:pt>
    <dgm:pt modelId="{4CD8FA9F-E264-4FF1-A852-BE7A5640745F}" type="parTrans" cxnId="{6CE7B583-3C9B-49B1-B0A1-B77264B378CE}">
      <dgm:prSet/>
      <dgm:spPr/>
      <dgm:t>
        <a:bodyPr/>
        <a:lstStyle/>
        <a:p>
          <a:endParaRPr lang="ru-RU"/>
        </a:p>
      </dgm:t>
    </dgm:pt>
    <dgm:pt modelId="{7EC27E3C-3EEE-4384-AD00-171401B8C703}" type="sibTrans" cxnId="{6CE7B583-3C9B-49B1-B0A1-B77264B378CE}">
      <dgm:prSet/>
      <dgm:spPr/>
      <dgm:t>
        <a:bodyPr/>
        <a:lstStyle/>
        <a:p>
          <a:endParaRPr lang="ru-RU"/>
        </a:p>
      </dgm:t>
    </dgm:pt>
    <dgm:pt modelId="{07833756-8AD4-45D8-8057-3E32D79F93ED}">
      <dgm:prSet phldrT="[Текст]" custT="1"/>
      <dgm:spPr/>
      <dgm:t>
        <a:bodyPr/>
        <a:lstStyle/>
        <a:p>
          <a:r>
            <a:rPr lang="ru-RU" sz="2000" b="1" dirty="0" smtClean="0"/>
            <a:t>Сексуальная гигиена</a:t>
          </a:r>
          <a:endParaRPr lang="ru-RU" sz="2000" b="1" dirty="0"/>
        </a:p>
      </dgm:t>
    </dgm:pt>
    <dgm:pt modelId="{726BB8C2-E420-473A-B8BA-D09E98F415E4}" type="parTrans" cxnId="{2900E565-00A0-498F-B75E-377964F529C2}">
      <dgm:prSet/>
      <dgm:spPr/>
      <dgm:t>
        <a:bodyPr/>
        <a:lstStyle/>
        <a:p>
          <a:endParaRPr lang="ru-RU"/>
        </a:p>
      </dgm:t>
    </dgm:pt>
    <dgm:pt modelId="{3ED55F7A-080D-4546-A18E-DB1D8F5F0701}" type="sibTrans" cxnId="{2900E565-00A0-498F-B75E-377964F529C2}">
      <dgm:prSet/>
      <dgm:spPr/>
      <dgm:t>
        <a:bodyPr/>
        <a:lstStyle/>
        <a:p>
          <a:endParaRPr lang="ru-RU"/>
        </a:p>
      </dgm:t>
    </dgm:pt>
    <dgm:pt modelId="{50BBBF16-2925-43E7-8CE3-3721BAD64640}">
      <dgm:prSet phldrT="[Текст]" custT="1"/>
      <dgm:spPr/>
      <dgm:t>
        <a:bodyPr/>
        <a:lstStyle/>
        <a:p>
          <a:r>
            <a:rPr lang="ru-RU" sz="2000" b="1" dirty="0" smtClean="0"/>
            <a:t>Режим труда и отдыха</a:t>
          </a:r>
          <a:endParaRPr lang="ru-RU" sz="2000" b="1" dirty="0"/>
        </a:p>
      </dgm:t>
    </dgm:pt>
    <dgm:pt modelId="{2027EA91-F9C8-467C-974F-615910587B7E}" type="parTrans" cxnId="{691594C5-E361-4C07-B0B2-0B362E3A1C0C}">
      <dgm:prSet/>
      <dgm:spPr/>
      <dgm:t>
        <a:bodyPr/>
        <a:lstStyle/>
        <a:p>
          <a:endParaRPr lang="ru-RU"/>
        </a:p>
      </dgm:t>
    </dgm:pt>
    <dgm:pt modelId="{84B566FF-86E3-4CC5-AE44-FC9B85456B30}" type="sibTrans" cxnId="{691594C5-E361-4C07-B0B2-0B362E3A1C0C}">
      <dgm:prSet/>
      <dgm:spPr/>
      <dgm:t>
        <a:bodyPr/>
        <a:lstStyle/>
        <a:p>
          <a:endParaRPr lang="ru-RU"/>
        </a:p>
      </dgm:t>
    </dgm:pt>
    <dgm:pt modelId="{98D50A1F-95BA-4D5F-8E66-F9434545EE81}">
      <dgm:prSet custT="1"/>
      <dgm:spPr/>
      <dgm:t>
        <a:bodyPr/>
        <a:lstStyle/>
        <a:p>
          <a:r>
            <a:rPr lang="ru-RU" sz="2000" b="1" dirty="0" smtClean="0"/>
            <a:t>Медицинская активность</a:t>
          </a:r>
          <a:endParaRPr lang="ru-RU" sz="2000" b="1" dirty="0"/>
        </a:p>
      </dgm:t>
    </dgm:pt>
    <dgm:pt modelId="{2B726E70-1ADD-45C1-B148-F290B61F0C02}" type="parTrans" cxnId="{7820E051-D1C5-4BFE-959A-B7997842FD67}">
      <dgm:prSet/>
      <dgm:spPr/>
      <dgm:t>
        <a:bodyPr/>
        <a:lstStyle/>
        <a:p>
          <a:endParaRPr lang="ru-RU"/>
        </a:p>
      </dgm:t>
    </dgm:pt>
    <dgm:pt modelId="{429611BC-437E-4D22-92D2-6A4D98A2ACE9}" type="sibTrans" cxnId="{7820E051-D1C5-4BFE-959A-B7997842FD67}">
      <dgm:prSet/>
      <dgm:spPr/>
      <dgm:t>
        <a:bodyPr/>
        <a:lstStyle/>
        <a:p>
          <a:endParaRPr lang="ru-RU"/>
        </a:p>
      </dgm:t>
    </dgm:pt>
    <dgm:pt modelId="{FFAE6BCC-D301-4135-B757-9544FCF86BA4}">
      <dgm:prSet custT="1"/>
      <dgm:spPr/>
      <dgm:t>
        <a:bodyPr/>
        <a:lstStyle/>
        <a:p>
          <a:r>
            <a:rPr lang="ru-RU" sz="2000" b="1" dirty="0" smtClean="0"/>
            <a:t>Физическая активность</a:t>
          </a:r>
          <a:endParaRPr lang="ru-RU" sz="2000" b="1" dirty="0"/>
        </a:p>
      </dgm:t>
    </dgm:pt>
    <dgm:pt modelId="{5E575624-A1D8-447E-85E2-C4F26927B526}" type="parTrans" cxnId="{C60D1FB6-E35A-450F-A92D-AC1B22F3A595}">
      <dgm:prSet/>
      <dgm:spPr/>
      <dgm:t>
        <a:bodyPr/>
        <a:lstStyle/>
        <a:p>
          <a:endParaRPr lang="ru-RU"/>
        </a:p>
      </dgm:t>
    </dgm:pt>
    <dgm:pt modelId="{DF220214-116C-472F-9E05-60BA4E3D9D85}" type="sibTrans" cxnId="{C60D1FB6-E35A-450F-A92D-AC1B22F3A595}">
      <dgm:prSet/>
      <dgm:spPr/>
      <dgm:t>
        <a:bodyPr/>
        <a:lstStyle/>
        <a:p>
          <a:endParaRPr lang="ru-RU"/>
        </a:p>
      </dgm:t>
    </dgm:pt>
    <dgm:pt modelId="{D0C4C83F-7EFE-4800-8ABD-242B94949817}">
      <dgm:prSet custT="1"/>
      <dgm:spPr/>
      <dgm:t>
        <a:bodyPr/>
        <a:lstStyle/>
        <a:p>
          <a:r>
            <a:rPr lang="ru-RU" sz="2000" b="1" dirty="0" smtClean="0"/>
            <a:t>Профилактика </a:t>
          </a:r>
          <a:r>
            <a:rPr lang="ru-RU" sz="2000" b="1" dirty="0" err="1" smtClean="0"/>
            <a:t>аутоагрессии</a:t>
          </a:r>
          <a:endParaRPr lang="ru-RU" sz="2000" b="1" dirty="0"/>
        </a:p>
      </dgm:t>
    </dgm:pt>
    <dgm:pt modelId="{9DE2BEE8-7250-4C64-9ECD-B6CC5D81438E}" type="parTrans" cxnId="{DD475BCA-9F19-4AAF-B1F5-82EF76725C62}">
      <dgm:prSet/>
      <dgm:spPr/>
      <dgm:t>
        <a:bodyPr/>
        <a:lstStyle/>
        <a:p>
          <a:endParaRPr lang="ru-RU"/>
        </a:p>
      </dgm:t>
    </dgm:pt>
    <dgm:pt modelId="{237F4EDC-B530-4A93-837C-714A7B237122}" type="sibTrans" cxnId="{DD475BCA-9F19-4AAF-B1F5-82EF76725C62}">
      <dgm:prSet/>
      <dgm:spPr/>
      <dgm:t>
        <a:bodyPr/>
        <a:lstStyle/>
        <a:p>
          <a:endParaRPr lang="ru-RU"/>
        </a:p>
      </dgm:t>
    </dgm:pt>
    <dgm:pt modelId="{E140B872-9061-4477-9062-5E8E807EDBF8}" type="pres">
      <dgm:prSet presAssocID="{9F9AC866-35EF-4584-AC15-DD4A9D46DD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763CA8-203B-4B97-A76E-502DBE68D9F1}" type="pres">
      <dgm:prSet presAssocID="{CC0FE181-85CE-4F33-93AF-8F5F1BA839FC}" presName="centerShape" presStyleLbl="node0" presStyleIdx="0" presStyleCnt="1"/>
      <dgm:spPr/>
      <dgm:t>
        <a:bodyPr/>
        <a:lstStyle/>
        <a:p>
          <a:endParaRPr lang="ru-RU"/>
        </a:p>
      </dgm:t>
    </dgm:pt>
    <dgm:pt modelId="{18270DD3-BC9F-407F-837D-7B30D57C0F49}" type="pres">
      <dgm:prSet presAssocID="{B4BEFD5B-7DA2-4A1C-8097-8C332549EAAF}" presName="Name9" presStyleLbl="parChTrans1D2" presStyleIdx="0" presStyleCnt="7"/>
      <dgm:spPr/>
      <dgm:t>
        <a:bodyPr/>
        <a:lstStyle/>
        <a:p>
          <a:endParaRPr lang="ru-RU"/>
        </a:p>
      </dgm:t>
    </dgm:pt>
    <dgm:pt modelId="{4CEF5D7D-577B-4A7A-933F-F91494DA01AD}" type="pres">
      <dgm:prSet presAssocID="{B4BEFD5B-7DA2-4A1C-8097-8C332549EAA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A8A9D0D2-8C6A-4C4E-A4AD-47289E09A71B}" type="pres">
      <dgm:prSet presAssocID="{8D52DF07-AE7F-4943-9D90-F296C9F3CF95}" presName="node" presStyleLbl="node1" presStyleIdx="0" presStyleCnt="7" custScaleX="171882" custScaleY="88586" custRadScaleRad="98562" custRadScaleInc="-4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F5289-BA0B-499C-A14A-0D4608E9BF6E}" type="pres">
      <dgm:prSet presAssocID="{5E575624-A1D8-447E-85E2-C4F26927B526}" presName="Name9" presStyleLbl="parChTrans1D2" presStyleIdx="1" presStyleCnt="7"/>
      <dgm:spPr/>
      <dgm:t>
        <a:bodyPr/>
        <a:lstStyle/>
        <a:p>
          <a:endParaRPr lang="ru-RU"/>
        </a:p>
      </dgm:t>
    </dgm:pt>
    <dgm:pt modelId="{E82CBCC9-25B3-4219-A2C9-AC0E6CAD0F23}" type="pres">
      <dgm:prSet presAssocID="{5E575624-A1D8-447E-85E2-C4F26927B526}" presName="connTx" presStyleLbl="parChTrans1D2" presStyleIdx="1" presStyleCnt="7"/>
      <dgm:spPr/>
      <dgm:t>
        <a:bodyPr/>
        <a:lstStyle/>
        <a:p>
          <a:endParaRPr lang="ru-RU"/>
        </a:p>
      </dgm:t>
    </dgm:pt>
    <dgm:pt modelId="{AFF6706D-2487-439A-AD7E-4D162B0BBC40}" type="pres">
      <dgm:prSet presAssocID="{FFAE6BCC-D301-4135-B757-9544FCF86BA4}" presName="node" presStyleLbl="node1" presStyleIdx="1" presStyleCnt="7" custScaleX="161027" custRadScaleRad="102696" custRadScaleInc="25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30327-0670-4409-86F6-07A56DC95743}" type="pres">
      <dgm:prSet presAssocID="{4CD8FA9F-E264-4FF1-A852-BE7A5640745F}" presName="Name9" presStyleLbl="parChTrans1D2" presStyleIdx="2" presStyleCnt="7"/>
      <dgm:spPr/>
      <dgm:t>
        <a:bodyPr/>
        <a:lstStyle/>
        <a:p>
          <a:endParaRPr lang="ru-RU"/>
        </a:p>
      </dgm:t>
    </dgm:pt>
    <dgm:pt modelId="{6D07EFF5-5987-474B-9922-5319C2E94186}" type="pres">
      <dgm:prSet presAssocID="{4CD8FA9F-E264-4FF1-A852-BE7A5640745F}" presName="connTx" presStyleLbl="parChTrans1D2" presStyleIdx="2" presStyleCnt="7"/>
      <dgm:spPr/>
      <dgm:t>
        <a:bodyPr/>
        <a:lstStyle/>
        <a:p>
          <a:endParaRPr lang="ru-RU"/>
        </a:p>
      </dgm:t>
    </dgm:pt>
    <dgm:pt modelId="{7EE04E71-B8AC-4A25-A2BD-0D8784FD2F8D}" type="pres">
      <dgm:prSet presAssocID="{7469DF67-8371-4C87-8132-4DE351EFE724}" presName="node" presStyleLbl="node1" presStyleIdx="2" presStyleCnt="7" custScaleX="17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65059-1AA5-490F-AC71-B9A419325258}" type="pres">
      <dgm:prSet presAssocID="{9DE2BEE8-7250-4C64-9ECD-B6CC5D81438E}" presName="Name9" presStyleLbl="parChTrans1D2" presStyleIdx="3" presStyleCnt="7"/>
      <dgm:spPr/>
      <dgm:t>
        <a:bodyPr/>
        <a:lstStyle/>
        <a:p>
          <a:endParaRPr lang="ru-RU"/>
        </a:p>
      </dgm:t>
    </dgm:pt>
    <dgm:pt modelId="{B03F59E7-1EF4-4D86-8BEF-71ABACFAADE3}" type="pres">
      <dgm:prSet presAssocID="{9DE2BEE8-7250-4C64-9ECD-B6CC5D81438E}" presName="connTx" presStyleLbl="parChTrans1D2" presStyleIdx="3" presStyleCnt="7"/>
      <dgm:spPr/>
      <dgm:t>
        <a:bodyPr/>
        <a:lstStyle/>
        <a:p>
          <a:endParaRPr lang="ru-RU"/>
        </a:p>
      </dgm:t>
    </dgm:pt>
    <dgm:pt modelId="{292A8859-200F-434D-A1F7-5B2E68B11D15}" type="pres">
      <dgm:prSet presAssocID="{D0C4C83F-7EFE-4800-8ABD-242B94949817}" presName="node" presStyleLbl="node1" presStyleIdx="3" presStyleCnt="7" custScaleX="167877" custRadScaleRad="118313" custRadScaleInc="-45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E2F62-1D3B-4A20-B4C1-B0072758F819}" type="pres">
      <dgm:prSet presAssocID="{726BB8C2-E420-473A-B8BA-D09E98F415E4}" presName="Name9" presStyleLbl="parChTrans1D2" presStyleIdx="4" presStyleCnt="7"/>
      <dgm:spPr/>
      <dgm:t>
        <a:bodyPr/>
        <a:lstStyle/>
        <a:p>
          <a:endParaRPr lang="ru-RU"/>
        </a:p>
      </dgm:t>
    </dgm:pt>
    <dgm:pt modelId="{AFE43B9D-1C1E-44EB-9FCC-4099F917A8B9}" type="pres">
      <dgm:prSet presAssocID="{726BB8C2-E420-473A-B8BA-D09E98F415E4}" presName="connTx" presStyleLbl="parChTrans1D2" presStyleIdx="4" presStyleCnt="7"/>
      <dgm:spPr/>
      <dgm:t>
        <a:bodyPr/>
        <a:lstStyle/>
        <a:p>
          <a:endParaRPr lang="ru-RU"/>
        </a:p>
      </dgm:t>
    </dgm:pt>
    <dgm:pt modelId="{019BB3C3-4DF1-4279-9749-7ADE11B0BDCF}" type="pres">
      <dgm:prSet presAssocID="{07833756-8AD4-45D8-8057-3E32D79F93ED}" presName="node" presStyleLbl="node1" presStyleIdx="4" presStyleCnt="7" custScaleX="183556" custScaleY="119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5778-66A3-4075-B105-CFF3A0DA6CB9}" type="pres">
      <dgm:prSet presAssocID="{2027EA91-F9C8-467C-974F-615910587B7E}" presName="Name9" presStyleLbl="parChTrans1D2" presStyleIdx="5" presStyleCnt="7"/>
      <dgm:spPr/>
      <dgm:t>
        <a:bodyPr/>
        <a:lstStyle/>
        <a:p>
          <a:endParaRPr lang="ru-RU"/>
        </a:p>
      </dgm:t>
    </dgm:pt>
    <dgm:pt modelId="{B110484B-FEEB-481F-BCBF-35A70098E77D}" type="pres">
      <dgm:prSet presAssocID="{2027EA91-F9C8-467C-974F-615910587B7E}" presName="connTx" presStyleLbl="parChTrans1D2" presStyleIdx="5" presStyleCnt="7"/>
      <dgm:spPr/>
      <dgm:t>
        <a:bodyPr/>
        <a:lstStyle/>
        <a:p>
          <a:endParaRPr lang="ru-RU"/>
        </a:p>
      </dgm:t>
    </dgm:pt>
    <dgm:pt modelId="{2430E078-2440-4321-A371-3226A1A769E9}" type="pres">
      <dgm:prSet presAssocID="{50BBBF16-2925-43E7-8CE3-3721BAD64640}" presName="node" presStyleLbl="node1" presStyleIdx="5" presStyleCnt="7" custScaleX="179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1608C-922B-4316-8C80-2F0FDD4DD0D8}" type="pres">
      <dgm:prSet presAssocID="{2B726E70-1ADD-45C1-B148-F290B61F0C02}" presName="Name9" presStyleLbl="parChTrans1D2" presStyleIdx="6" presStyleCnt="7"/>
      <dgm:spPr/>
      <dgm:t>
        <a:bodyPr/>
        <a:lstStyle/>
        <a:p>
          <a:endParaRPr lang="ru-RU"/>
        </a:p>
      </dgm:t>
    </dgm:pt>
    <dgm:pt modelId="{330F3905-CC50-47F2-A335-2B843BF14850}" type="pres">
      <dgm:prSet presAssocID="{2B726E70-1ADD-45C1-B148-F290B61F0C0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B908C9F6-8A82-4760-A846-4B51D46A69FA}" type="pres">
      <dgm:prSet presAssocID="{98D50A1F-95BA-4D5F-8E66-F9434545EE81}" presName="node" presStyleLbl="node1" presStyleIdx="6" presStyleCnt="7" custScaleX="159644" custRadScaleRad="107318" custRadScaleInc="-47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3C424-8E16-4C4A-8392-440D0E3D9ED0}" type="presOf" srcId="{2B726E70-1ADD-45C1-B148-F290B61F0C02}" destId="{B4D1608C-922B-4316-8C80-2F0FDD4DD0D8}" srcOrd="0" destOrd="0" presId="urn:microsoft.com/office/officeart/2005/8/layout/radial1"/>
    <dgm:cxn modelId="{D7B92704-8054-4C7E-B254-577584DB5EEA}" type="presOf" srcId="{2027EA91-F9C8-467C-974F-615910587B7E}" destId="{163E5778-66A3-4075-B105-CFF3A0DA6CB9}" srcOrd="0" destOrd="0" presId="urn:microsoft.com/office/officeart/2005/8/layout/radial1"/>
    <dgm:cxn modelId="{F9FB8949-BB0B-474B-BCDE-2099D7DA75BE}" type="presOf" srcId="{50BBBF16-2925-43E7-8CE3-3721BAD64640}" destId="{2430E078-2440-4321-A371-3226A1A769E9}" srcOrd="0" destOrd="0" presId="urn:microsoft.com/office/officeart/2005/8/layout/radial1"/>
    <dgm:cxn modelId="{691594C5-E361-4C07-B0B2-0B362E3A1C0C}" srcId="{CC0FE181-85CE-4F33-93AF-8F5F1BA839FC}" destId="{50BBBF16-2925-43E7-8CE3-3721BAD64640}" srcOrd="5" destOrd="0" parTransId="{2027EA91-F9C8-467C-974F-615910587B7E}" sibTransId="{84B566FF-86E3-4CC5-AE44-FC9B85456B30}"/>
    <dgm:cxn modelId="{9C77F10A-5980-4332-83DD-9DF18F08D7A4}" type="presOf" srcId="{4CD8FA9F-E264-4FF1-A852-BE7A5640745F}" destId="{C1430327-0670-4409-86F6-07A56DC95743}" srcOrd="0" destOrd="0" presId="urn:microsoft.com/office/officeart/2005/8/layout/radial1"/>
    <dgm:cxn modelId="{C60D1FB6-E35A-450F-A92D-AC1B22F3A595}" srcId="{CC0FE181-85CE-4F33-93AF-8F5F1BA839FC}" destId="{FFAE6BCC-D301-4135-B757-9544FCF86BA4}" srcOrd="1" destOrd="0" parTransId="{5E575624-A1D8-447E-85E2-C4F26927B526}" sibTransId="{DF220214-116C-472F-9E05-60BA4E3D9D85}"/>
    <dgm:cxn modelId="{DA20FC1E-67E4-4CA7-94B4-2622E1B5A2D0}" type="presOf" srcId="{07833756-8AD4-45D8-8057-3E32D79F93ED}" destId="{019BB3C3-4DF1-4279-9749-7ADE11B0BDCF}" srcOrd="0" destOrd="0" presId="urn:microsoft.com/office/officeart/2005/8/layout/radial1"/>
    <dgm:cxn modelId="{819E9114-FABD-4D84-9293-EB27EC8141DD}" type="presOf" srcId="{2B726E70-1ADD-45C1-B148-F290B61F0C02}" destId="{330F3905-CC50-47F2-A335-2B843BF14850}" srcOrd="1" destOrd="0" presId="urn:microsoft.com/office/officeart/2005/8/layout/radial1"/>
    <dgm:cxn modelId="{E6C53C36-37D7-4334-9361-593851E95019}" type="presOf" srcId="{5E575624-A1D8-447E-85E2-C4F26927B526}" destId="{638F5289-BA0B-499C-A14A-0D4608E9BF6E}" srcOrd="0" destOrd="0" presId="urn:microsoft.com/office/officeart/2005/8/layout/radial1"/>
    <dgm:cxn modelId="{D8D11208-8C86-4F5D-B69E-6FCB482296A0}" type="presOf" srcId="{4CD8FA9F-E264-4FF1-A852-BE7A5640745F}" destId="{6D07EFF5-5987-474B-9922-5319C2E94186}" srcOrd="1" destOrd="0" presId="urn:microsoft.com/office/officeart/2005/8/layout/radial1"/>
    <dgm:cxn modelId="{A99B4B6A-F1A9-4A90-9D7F-953CEE93A812}" type="presOf" srcId="{D0C4C83F-7EFE-4800-8ABD-242B94949817}" destId="{292A8859-200F-434D-A1F7-5B2E68B11D15}" srcOrd="0" destOrd="0" presId="urn:microsoft.com/office/officeart/2005/8/layout/radial1"/>
    <dgm:cxn modelId="{476E9EAC-BAB1-4645-9104-93A3EF59D11A}" srcId="{9F9AC866-35EF-4584-AC15-DD4A9D46DD4E}" destId="{CC0FE181-85CE-4F33-93AF-8F5F1BA839FC}" srcOrd="0" destOrd="0" parTransId="{1F9FE26B-C3ED-4949-8012-91A1C2A1D084}" sibTransId="{4B61DCEA-E804-49CC-87A2-7EC9156E6AF4}"/>
    <dgm:cxn modelId="{3D2168BD-21DD-4176-B7C9-AE4AFD5F6336}" type="presOf" srcId="{7469DF67-8371-4C87-8132-4DE351EFE724}" destId="{7EE04E71-B8AC-4A25-A2BD-0D8784FD2F8D}" srcOrd="0" destOrd="0" presId="urn:microsoft.com/office/officeart/2005/8/layout/radial1"/>
    <dgm:cxn modelId="{C597C32B-C21F-4BA9-BF4E-C9CBF6948A60}" type="presOf" srcId="{726BB8C2-E420-473A-B8BA-D09E98F415E4}" destId="{AFE43B9D-1C1E-44EB-9FCC-4099F917A8B9}" srcOrd="1" destOrd="0" presId="urn:microsoft.com/office/officeart/2005/8/layout/radial1"/>
    <dgm:cxn modelId="{7820E051-D1C5-4BFE-959A-B7997842FD67}" srcId="{CC0FE181-85CE-4F33-93AF-8F5F1BA839FC}" destId="{98D50A1F-95BA-4D5F-8E66-F9434545EE81}" srcOrd="6" destOrd="0" parTransId="{2B726E70-1ADD-45C1-B148-F290B61F0C02}" sibTransId="{429611BC-437E-4D22-92D2-6A4D98A2ACE9}"/>
    <dgm:cxn modelId="{62DDFD85-86C0-4FA2-B91A-ED5926C92889}" type="presOf" srcId="{98D50A1F-95BA-4D5F-8E66-F9434545EE81}" destId="{B908C9F6-8A82-4760-A846-4B51D46A69FA}" srcOrd="0" destOrd="0" presId="urn:microsoft.com/office/officeart/2005/8/layout/radial1"/>
    <dgm:cxn modelId="{A42A8FAE-BBC0-41D1-87C4-53C3D0203609}" type="presOf" srcId="{FFAE6BCC-D301-4135-B757-9544FCF86BA4}" destId="{AFF6706D-2487-439A-AD7E-4D162B0BBC40}" srcOrd="0" destOrd="0" presId="urn:microsoft.com/office/officeart/2005/8/layout/radial1"/>
    <dgm:cxn modelId="{820F99E1-2B4A-4F02-B2DC-9D9AF5121C03}" type="presOf" srcId="{9DE2BEE8-7250-4C64-9ECD-B6CC5D81438E}" destId="{A6365059-1AA5-490F-AC71-B9A419325258}" srcOrd="0" destOrd="0" presId="urn:microsoft.com/office/officeart/2005/8/layout/radial1"/>
    <dgm:cxn modelId="{94B5876C-41D7-4285-A13C-25E965905EE5}" type="presOf" srcId="{CC0FE181-85CE-4F33-93AF-8F5F1BA839FC}" destId="{72763CA8-203B-4B97-A76E-502DBE68D9F1}" srcOrd="0" destOrd="0" presId="urn:microsoft.com/office/officeart/2005/8/layout/radial1"/>
    <dgm:cxn modelId="{5A2B7061-E19D-428E-AF0A-E9DD582EE467}" type="presOf" srcId="{8D52DF07-AE7F-4943-9D90-F296C9F3CF95}" destId="{A8A9D0D2-8C6A-4C4E-A4AD-47289E09A71B}" srcOrd="0" destOrd="0" presId="urn:microsoft.com/office/officeart/2005/8/layout/radial1"/>
    <dgm:cxn modelId="{FD3070B6-FB4D-45CB-8598-B6FF1D7CDAF5}" type="presOf" srcId="{B4BEFD5B-7DA2-4A1C-8097-8C332549EAAF}" destId="{18270DD3-BC9F-407F-837D-7B30D57C0F49}" srcOrd="0" destOrd="0" presId="urn:microsoft.com/office/officeart/2005/8/layout/radial1"/>
    <dgm:cxn modelId="{A5B95FFA-4AE8-4564-A319-E8B01C5A45CF}" type="presOf" srcId="{9F9AC866-35EF-4584-AC15-DD4A9D46DD4E}" destId="{E140B872-9061-4477-9062-5E8E807EDBF8}" srcOrd="0" destOrd="0" presId="urn:microsoft.com/office/officeart/2005/8/layout/radial1"/>
    <dgm:cxn modelId="{FA1F0B1A-2DC7-4A4E-B880-843A2EFB11E9}" type="presOf" srcId="{726BB8C2-E420-473A-B8BA-D09E98F415E4}" destId="{B7CE2F62-1D3B-4A20-B4C1-B0072758F819}" srcOrd="0" destOrd="0" presId="urn:microsoft.com/office/officeart/2005/8/layout/radial1"/>
    <dgm:cxn modelId="{2900E565-00A0-498F-B75E-377964F529C2}" srcId="{CC0FE181-85CE-4F33-93AF-8F5F1BA839FC}" destId="{07833756-8AD4-45D8-8057-3E32D79F93ED}" srcOrd="4" destOrd="0" parTransId="{726BB8C2-E420-473A-B8BA-D09E98F415E4}" sibTransId="{3ED55F7A-080D-4546-A18E-DB1D8F5F0701}"/>
    <dgm:cxn modelId="{F508746B-83F6-4FB5-A754-9BA0F7BEDDD7}" type="presOf" srcId="{2027EA91-F9C8-467C-974F-615910587B7E}" destId="{B110484B-FEEB-481F-BCBF-35A70098E77D}" srcOrd="1" destOrd="0" presId="urn:microsoft.com/office/officeart/2005/8/layout/radial1"/>
    <dgm:cxn modelId="{DD475BCA-9F19-4AAF-B1F5-82EF76725C62}" srcId="{CC0FE181-85CE-4F33-93AF-8F5F1BA839FC}" destId="{D0C4C83F-7EFE-4800-8ABD-242B94949817}" srcOrd="3" destOrd="0" parTransId="{9DE2BEE8-7250-4C64-9ECD-B6CC5D81438E}" sibTransId="{237F4EDC-B530-4A93-837C-714A7B237122}"/>
    <dgm:cxn modelId="{6CE7B583-3C9B-49B1-B0A1-B77264B378CE}" srcId="{CC0FE181-85CE-4F33-93AF-8F5F1BA839FC}" destId="{7469DF67-8371-4C87-8132-4DE351EFE724}" srcOrd="2" destOrd="0" parTransId="{4CD8FA9F-E264-4FF1-A852-BE7A5640745F}" sibTransId="{7EC27E3C-3EEE-4384-AD00-171401B8C703}"/>
    <dgm:cxn modelId="{B75E88E3-50FC-447E-ABB5-E8F4A8E8799E}" type="presOf" srcId="{9DE2BEE8-7250-4C64-9ECD-B6CC5D81438E}" destId="{B03F59E7-1EF4-4D86-8BEF-71ABACFAADE3}" srcOrd="1" destOrd="0" presId="urn:microsoft.com/office/officeart/2005/8/layout/radial1"/>
    <dgm:cxn modelId="{B886D966-2130-460C-8B43-83627DE47DF8}" type="presOf" srcId="{5E575624-A1D8-447E-85E2-C4F26927B526}" destId="{E82CBCC9-25B3-4219-A2C9-AC0E6CAD0F23}" srcOrd="1" destOrd="0" presId="urn:microsoft.com/office/officeart/2005/8/layout/radial1"/>
    <dgm:cxn modelId="{A1F146A4-FA5B-43C8-8FCE-98EA306B32CD}" srcId="{CC0FE181-85CE-4F33-93AF-8F5F1BA839FC}" destId="{8D52DF07-AE7F-4943-9D90-F296C9F3CF95}" srcOrd="0" destOrd="0" parTransId="{B4BEFD5B-7DA2-4A1C-8097-8C332549EAAF}" sibTransId="{94E1BAD5-EDF2-481E-BFF5-4BE1995FE3FA}"/>
    <dgm:cxn modelId="{6FE675F5-BD0C-4ED0-8B43-319EBAF7A241}" type="presOf" srcId="{B4BEFD5B-7DA2-4A1C-8097-8C332549EAAF}" destId="{4CEF5D7D-577B-4A7A-933F-F91494DA01AD}" srcOrd="1" destOrd="0" presId="urn:microsoft.com/office/officeart/2005/8/layout/radial1"/>
    <dgm:cxn modelId="{E4E37558-A61A-423E-B8F0-1639CA86D5D0}" type="presParOf" srcId="{E140B872-9061-4477-9062-5E8E807EDBF8}" destId="{72763CA8-203B-4B97-A76E-502DBE68D9F1}" srcOrd="0" destOrd="0" presId="urn:microsoft.com/office/officeart/2005/8/layout/radial1"/>
    <dgm:cxn modelId="{19FA556C-1BCA-4E3A-8598-8F51737A7452}" type="presParOf" srcId="{E140B872-9061-4477-9062-5E8E807EDBF8}" destId="{18270DD3-BC9F-407F-837D-7B30D57C0F49}" srcOrd="1" destOrd="0" presId="urn:microsoft.com/office/officeart/2005/8/layout/radial1"/>
    <dgm:cxn modelId="{3D2871BB-E692-4BB7-9A7E-77589C62C705}" type="presParOf" srcId="{18270DD3-BC9F-407F-837D-7B30D57C0F49}" destId="{4CEF5D7D-577B-4A7A-933F-F91494DA01AD}" srcOrd="0" destOrd="0" presId="urn:microsoft.com/office/officeart/2005/8/layout/radial1"/>
    <dgm:cxn modelId="{617EA738-E4B3-49D6-848E-F9DD60A79D47}" type="presParOf" srcId="{E140B872-9061-4477-9062-5E8E807EDBF8}" destId="{A8A9D0D2-8C6A-4C4E-A4AD-47289E09A71B}" srcOrd="2" destOrd="0" presId="urn:microsoft.com/office/officeart/2005/8/layout/radial1"/>
    <dgm:cxn modelId="{478A6029-78ED-4EB3-8142-013D35BE91FD}" type="presParOf" srcId="{E140B872-9061-4477-9062-5E8E807EDBF8}" destId="{638F5289-BA0B-499C-A14A-0D4608E9BF6E}" srcOrd="3" destOrd="0" presId="urn:microsoft.com/office/officeart/2005/8/layout/radial1"/>
    <dgm:cxn modelId="{5A194D0A-5A17-49F7-A87C-716A4AB339B5}" type="presParOf" srcId="{638F5289-BA0B-499C-A14A-0D4608E9BF6E}" destId="{E82CBCC9-25B3-4219-A2C9-AC0E6CAD0F23}" srcOrd="0" destOrd="0" presId="urn:microsoft.com/office/officeart/2005/8/layout/radial1"/>
    <dgm:cxn modelId="{2C468921-9E1E-4A24-9B24-69B70AB51DF7}" type="presParOf" srcId="{E140B872-9061-4477-9062-5E8E807EDBF8}" destId="{AFF6706D-2487-439A-AD7E-4D162B0BBC40}" srcOrd="4" destOrd="0" presId="urn:microsoft.com/office/officeart/2005/8/layout/radial1"/>
    <dgm:cxn modelId="{8BABC7B2-8788-4D1A-AB2D-29DA9CA7C6D4}" type="presParOf" srcId="{E140B872-9061-4477-9062-5E8E807EDBF8}" destId="{C1430327-0670-4409-86F6-07A56DC95743}" srcOrd="5" destOrd="0" presId="urn:microsoft.com/office/officeart/2005/8/layout/radial1"/>
    <dgm:cxn modelId="{B8D18632-AA75-4DC6-A485-B323C05621E0}" type="presParOf" srcId="{C1430327-0670-4409-86F6-07A56DC95743}" destId="{6D07EFF5-5987-474B-9922-5319C2E94186}" srcOrd="0" destOrd="0" presId="urn:microsoft.com/office/officeart/2005/8/layout/radial1"/>
    <dgm:cxn modelId="{AB62B3D1-DE1F-4D7D-B19E-40003F89A663}" type="presParOf" srcId="{E140B872-9061-4477-9062-5E8E807EDBF8}" destId="{7EE04E71-B8AC-4A25-A2BD-0D8784FD2F8D}" srcOrd="6" destOrd="0" presId="urn:microsoft.com/office/officeart/2005/8/layout/radial1"/>
    <dgm:cxn modelId="{84C05028-CC14-4EBE-8B9A-FFE96BA49F97}" type="presParOf" srcId="{E140B872-9061-4477-9062-5E8E807EDBF8}" destId="{A6365059-1AA5-490F-AC71-B9A419325258}" srcOrd="7" destOrd="0" presId="urn:microsoft.com/office/officeart/2005/8/layout/radial1"/>
    <dgm:cxn modelId="{42FD4C13-0045-4A23-A2A4-39DA3E1202C6}" type="presParOf" srcId="{A6365059-1AA5-490F-AC71-B9A419325258}" destId="{B03F59E7-1EF4-4D86-8BEF-71ABACFAADE3}" srcOrd="0" destOrd="0" presId="urn:microsoft.com/office/officeart/2005/8/layout/radial1"/>
    <dgm:cxn modelId="{280D6E91-69D9-461D-B376-D7C864EC5136}" type="presParOf" srcId="{E140B872-9061-4477-9062-5E8E807EDBF8}" destId="{292A8859-200F-434D-A1F7-5B2E68B11D15}" srcOrd="8" destOrd="0" presId="urn:microsoft.com/office/officeart/2005/8/layout/radial1"/>
    <dgm:cxn modelId="{16D2CC7F-7C4C-4E18-81AC-B3DDCB7C6222}" type="presParOf" srcId="{E140B872-9061-4477-9062-5E8E807EDBF8}" destId="{B7CE2F62-1D3B-4A20-B4C1-B0072758F819}" srcOrd="9" destOrd="0" presId="urn:microsoft.com/office/officeart/2005/8/layout/radial1"/>
    <dgm:cxn modelId="{06C7BE02-9EC0-419D-B08E-B5ABFB6EF53C}" type="presParOf" srcId="{B7CE2F62-1D3B-4A20-B4C1-B0072758F819}" destId="{AFE43B9D-1C1E-44EB-9FCC-4099F917A8B9}" srcOrd="0" destOrd="0" presId="urn:microsoft.com/office/officeart/2005/8/layout/radial1"/>
    <dgm:cxn modelId="{0754791D-F399-4E09-BE53-B1FC51A2FE1D}" type="presParOf" srcId="{E140B872-9061-4477-9062-5E8E807EDBF8}" destId="{019BB3C3-4DF1-4279-9749-7ADE11B0BDCF}" srcOrd="10" destOrd="0" presId="urn:microsoft.com/office/officeart/2005/8/layout/radial1"/>
    <dgm:cxn modelId="{25A8D436-E4E0-4176-862A-AD96670B96C7}" type="presParOf" srcId="{E140B872-9061-4477-9062-5E8E807EDBF8}" destId="{163E5778-66A3-4075-B105-CFF3A0DA6CB9}" srcOrd="11" destOrd="0" presId="urn:microsoft.com/office/officeart/2005/8/layout/radial1"/>
    <dgm:cxn modelId="{8BFB413E-F22E-44A9-AC99-555B32FD90D7}" type="presParOf" srcId="{163E5778-66A3-4075-B105-CFF3A0DA6CB9}" destId="{B110484B-FEEB-481F-BCBF-35A70098E77D}" srcOrd="0" destOrd="0" presId="urn:microsoft.com/office/officeart/2005/8/layout/radial1"/>
    <dgm:cxn modelId="{A157654D-E846-4979-93E4-FC51D7DF8BBC}" type="presParOf" srcId="{E140B872-9061-4477-9062-5E8E807EDBF8}" destId="{2430E078-2440-4321-A371-3226A1A769E9}" srcOrd="12" destOrd="0" presId="urn:microsoft.com/office/officeart/2005/8/layout/radial1"/>
    <dgm:cxn modelId="{AA76ADC5-38C5-4A69-9561-EE07DAF6D446}" type="presParOf" srcId="{E140B872-9061-4477-9062-5E8E807EDBF8}" destId="{B4D1608C-922B-4316-8C80-2F0FDD4DD0D8}" srcOrd="13" destOrd="0" presId="urn:microsoft.com/office/officeart/2005/8/layout/radial1"/>
    <dgm:cxn modelId="{2D85B669-CE11-40EC-A3AE-26E612871781}" type="presParOf" srcId="{B4D1608C-922B-4316-8C80-2F0FDD4DD0D8}" destId="{330F3905-CC50-47F2-A335-2B843BF14850}" srcOrd="0" destOrd="0" presId="urn:microsoft.com/office/officeart/2005/8/layout/radial1"/>
    <dgm:cxn modelId="{E95E81C1-D133-4929-AF8D-629891BEA74C}" type="presParOf" srcId="{E140B872-9061-4477-9062-5E8E807EDBF8}" destId="{B908C9F6-8A82-4760-A846-4B51D46A69F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72125-4FEF-4307-A0A9-EA8156891F23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562A72-3D2E-4015-8A61-8B897ECEE5EC}">
      <dgm:prSet phldrT="[Текст]" custT="1"/>
      <dgm:spPr/>
      <dgm:t>
        <a:bodyPr/>
        <a:lstStyle/>
        <a:p>
          <a:r>
            <a:rPr lang="ru-RU" sz="2000" b="1" dirty="0" smtClean="0"/>
            <a:t>Программа повышения физической активности населения</a:t>
          </a:r>
          <a:endParaRPr lang="ru-RU" sz="2000" b="1" dirty="0"/>
        </a:p>
      </dgm:t>
    </dgm:pt>
    <dgm:pt modelId="{24571DD3-6E33-464A-B172-24F53AFCD24B}" type="parTrans" cxnId="{46E8A9AC-6A6E-49B1-91D4-AEE1E1081B0C}">
      <dgm:prSet/>
      <dgm:spPr/>
      <dgm:t>
        <a:bodyPr/>
        <a:lstStyle/>
        <a:p>
          <a:endParaRPr lang="ru-RU"/>
        </a:p>
      </dgm:t>
    </dgm:pt>
    <dgm:pt modelId="{BBF9CAD5-2536-435A-B053-F940895F4B6F}" type="sibTrans" cxnId="{46E8A9AC-6A6E-49B1-91D4-AEE1E1081B0C}">
      <dgm:prSet/>
      <dgm:spPr/>
      <dgm:t>
        <a:bodyPr/>
        <a:lstStyle/>
        <a:p>
          <a:endParaRPr lang="ru-RU"/>
        </a:p>
      </dgm:t>
    </dgm:pt>
    <dgm:pt modelId="{38A87C13-DA85-4E07-8A97-B45076D1DF4C}">
      <dgm:prSet phldrT="[Текст]" custT="1"/>
      <dgm:spPr/>
      <dgm:t>
        <a:bodyPr/>
        <a:lstStyle/>
        <a:p>
          <a:r>
            <a:rPr lang="ru-RU" sz="3600" b="1" dirty="0" smtClean="0"/>
            <a:t>Для детей дошкольного возраста</a:t>
          </a:r>
          <a:endParaRPr lang="ru-RU" sz="3600" b="1" dirty="0"/>
        </a:p>
      </dgm:t>
    </dgm:pt>
    <dgm:pt modelId="{1655F8A3-48B4-4E8E-891F-62DB4C4E6B51}" type="parTrans" cxnId="{6DDC0441-91C0-49EF-A7B7-400627C9874B}">
      <dgm:prSet/>
      <dgm:spPr/>
      <dgm:t>
        <a:bodyPr/>
        <a:lstStyle/>
        <a:p>
          <a:endParaRPr lang="ru-RU"/>
        </a:p>
      </dgm:t>
    </dgm:pt>
    <dgm:pt modelId="{9F674981-1672-4F93-983A-744F4FC38859}" type="sibTrans" cxnId="{6DDC0441-91C0-49EF-A7B7-400627C9874B}">
      <dgm:prSet/>
      <dgm:spPr/>
      <dgm:t>
        <a:bodyPr/>
        <a:lstStyle/>
        <a:p>
          <a:endParaRPr lang="ru-RU"/>
        </a:p>
      </dgm:t>
    </dgm:pt>
    <dgm:pt modelId="{59F79411-6F4F-49FF-8159-5716D5F2193E}">
      <dgm:prSet phldrT="[Текст]" custT="1"/>
      <dgm:spPr/>
      <dgm:t>
        <a:bodyPr/>
        <a:lstStyle/>
        <a:p>
          <a:r>
            <a:rPr lang="ru-RU" sz="3600" b="1" dirty="0" smtClean="0"/>
            <a:t>Для школьников и студентов</a:t>
          </a:r>
          <a:endParaRPr lang="ru-RU" sz="3600" b="1" dirty="0"/>
        </a:p>
      </dgm:t>
    </dgm:pt>
    <dgm:pt modelId="{462D1CF9-193B-41EE-B9AF-AAE7F35F25B5}" type="parTrans" cxnId="{EE1A88FA-685D-4795-80EB-CCA01846FBE6}">
      <dgm:prSet/>
      <dgm:spPr/>
      <dgm:t>
        <a:bodyPr/>
        <a:lstStyle/>
        <a:p>
          <a:endParaRPr lang="ru-RU"/>
        </a:p>
      </dgm:t>
    </dgm:pt>
    <dgm:pt modelId="{AB623E19-0BAC-4734-B9E5-0045CACDB9BA}" type="sibTrans" cxnId="{EE1A88FA-685D-4795-80EB-CCA01846FBE6}">
      <dgm:prSet/>
      <dgm:spPr/>
      <dgm:t>
        <a:bodyPr/>
        <a:lstStyle/>
        <a:p>
          <a:endParaRPr lang="ru-RU"/>
        </a:p>
      </dgm:t>
    </dgm:pt>
    <dgm:pt modelId="{B0424239-D2BD-4E18-800E-AF2C6FCFC459}">
      <dgm:prSet phldrT="[Текст]" custT="1"/>
      <dgm:spPr/>
      <dgm:t>
        <a:bodyPr/>
        <a:lstStyle/>
        <a:p>
          <a:r>
            <a:rPr lang="ru-RU" sz="3600" b="1" dirty="0" smtClean="0"/>
            <a:t>Для трудоспособного населения</a:t>
          </a:r>
        </a:p>
      </dgm:t>
    </dgm:pt>
    <dgm:pt modelId="{62DEAB01-86F2-4750-842A-E62C30C555D4}" type="parTrans" cxnId="{3DBB5254-6EF3-4FB2-9BF7-20E328242FCF}">
      <dgm:prSet/>
      <dgm:spPr/>
      <dgm:t>
        <a:bodyPr/>
        <a:lstStyle/>
        <a:p>
          <a:endParaRPr lang="ru-RU"/>
        </a:p>
      </dgm:t>
    </dgm:pt>
    <dgm:pt modelId="{6774A9F9-ADED-43B4-83EF-7E21422FCAD0}" type="sibTrans" cxnId="{3DBB5254-6EF3-4FB2-9BF7-20E328242FCF}">
      <dgm:prSet/>
      <dgm:spPr/>
      <dgm:t>
        <a:bodyPr/>
        <a:lstStyle/>
        <a:p>
          <a:endParaRPr lang="ru-RU"/>
        </a:p>
      </dgm:t>
    </dgm:pt>
    <dgm:pt modelId="{E27B5E72-2944-4CCF-8C0A-B70BF7E19E62}">
      <dgm:prSet phldrT="[Текст]" custT="1"/>
      <dgm:spPr/>
      <dgm:t>
        <a:bodyPr/>
        <a:lstStyle/>
        <a:p>
          <a:r>
            <a:rPr lang="ru-RU" sz="3600" b="1" dirty="0" smtClean="0"/>
            <a:t>Для пенсионеров и инвалидов</a:t>
          </a:r>
        </a:p>
      </dgm:t>
    </dgm:pt>
    <dgm:pt modelId="{CF2DCBC2-30CA-4A59-89E7-0A61C2409C93}" type="parTrans" cxnId="{C2C393AB-7009-4903-8E20-603C35619504}">
      <dgm:prSet/>
      <dgm:spPr/>
      <dgm:t>
        <a:bodyPr/>
        <a:lstStyle/>
        <a:p>
          <a:endParaRPr lang="ru-RU"/>
        </a:p>
      </dgm:t>
    </dgm:pt>
    <dgm:pt modelId="{C7C5B09C-6CC1-4AB3-BD4D-0FE96CC1877B}" type="sibTrans" cxnId="{C2C393AB-7009-4903-8E20-603C35619504}">
      <dgm:prSet/>
      <dgm:spPr/>
      <dgm:t>
        <a:bodyPr/>
        <a:lstStyle/>
        <a:p>
          <a:endParaRPr lang="ru-RU"/>
        </a:p>
      </dgm:t>
    </dgm:pt>
    <dgm:pt modelId="{CF948A13-345D-41B8-8E6C-E35EBB431A9D}" type="pres">
      <dgm:prSet presAssocID="{93472125-4FEF-4307-A0A9-EA8156891F2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93B03C-FA68-46DA-9C91-CC8D9383D12C}" type="pres">
      <dgm:prSet presAssocID="{93472125-4FEF-4307-A0A9-EA8156891F23}" presName="matrix" presStyleCnt="0"/>
      <dgm:spPr/>
    </dgm:pt>
    <dgm:pt modelId="{FC5EF796-6CF8-4AA2-8B4E-6C731CD3F925}" type="pres">
      <dgm:prSet presAssocID="{93472125-4FEF-4307-A0A9-EA8156891F23}" presName="tile1" presStyleLbl="node1" presStyleIdx="0" presStyleCnt="4"/>
      <dgm:spPr/>
      <dgm:t>
        <a:bodyPr/>
        <a:lstStyle/>
        <a:p>
          <a:endParaRPr lang="ru-RU"/>
        </a:p>
      </dgm:t>
    </dgm:pt>
    <dgm:pt modelId="{5B7F6E5A-0FCA-45FC-BE0A-42F44065E886}" type="pres">
      <dgm:prSet presAssocID="{93472125-4FEF-4307-A0A9-EA8156891F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45291-090B-4617-BC6C-AAD12B3FEA30}" type="pres">
      <dgm:prSet presAssocID="{93472125-4FEF-4307-A0A9-EA8156891F23}" presName="tile2" presStyleLbl="node1" presStyleIdx="1" presStyleCnt="4"/>
      <dgm:spPr/>
      <dgm:t>
        <a:bodyPr/>
        <a:lstStyle/>
        <a:p>
          <a:endParaRPr lang="ru-RU"/>
        </a:p>
      </dgm:t>
    </dgm:pt>
    <dgm:pt modelId="{611A2F84-8438-4638-8E3C-17E51E6842AD}" type="pres">
      <dgm:prSet presAssocID="{93472125-4FEF-4307-A0A9-EA8156891F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17222-05E6-4DA9-BC3B-1015F375924D}" type="pres">
      <dgm:prSet presAssocID="{93472125-4FEF-4307-A0A9-EA8156891F23}" presName="tile3" presStyleLbl="node1" presStyleIdx="2" presStyleCnt="4"/>
      <dgm:spPr/>
      <dgm:t>
        <a:bodyPr/>
        <a:lstStyle/>
        <a:p>
          <a:endParaRPr lang="ru-RU"/>
        </a:p>
      </dgm:t>
    </dgm:pt>
    <dgm:pt modelId="{5128EAD8-9924-4116-BA87-358C3CD01358}" type="pres">
      <dgm:prSet presAssocID="{93472125-4FEF-4307-A0A9-EA8156891F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B6367-016D-4ACF-88D2-D1BF73323C38}" type="pres">
      <dgm:prSet presAssocID="{93472125-4FEF-4307-A0A9-EA8156891F23}" presName="tile4" presStyleLbl="node1" presStyleIdx="3" presStyleCnt="4"/>
      <dgm:spPr/>
      <dgm:t>
        <a:bodyPr/>
        <a:lstStyle/>
        <a:p>
          <a:endParaRPr lang="ru-RU"/>
        </a:p>
      </dgm:t>
    </dgm:pt>
    <dgm:pt modelId="{DD9B832A-2276-46AB-B538-CDFD7782DECB}" type="pres">
      <dgm:prSet presAssocID="{93472125-4FEF-4307-A0A9-EA8156891F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744DF-5D50-4DD1-9D8C-1711A6FFE470}" type="pres">
      <dgm:prSet presAssocID="{93472125-4FEF-4307-A0A9-EA8156891F23}" presName="centerTile" presStyleLbl="fgShp" presStyleIdx="0" presStyleCnt="1" custScaleX="11666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8A11C-AF89-4BBF-9444-8E175B321544}" type="presOf" srcId="{0A562A72-3D2E-4015-8A61-8B897ECEE5EC}" destId="{D5B744DF-5D50-4DD1-9D8C-1711A6FFE470}" srcOrd="0" destOrd="0" presId="urn:microsoft.com/office/officeart/2005/8/layout/matrix1"/>
    <dgm:cxn modelId="{3CF5371E-59E4-4064-9E38-D8CC165E1FCA}" type="presOf" srcId="{38A87C13-DA85-4E07-8A97-B45076D1DF4C}" destId="{5B7F6E5A-0FCA-45FC-BE0A-42F44065E886}" srcOrd="1" destOrd="0" presId="urn:microsoft.com/office/officeart/2005/8/layout/matrix1"/>
    <dgm:cxn modelId="{EA821DC0-E8E0-47C6-9168-574B405F88A2}" type="presOf" srcId="{38A87C13-DA85-4E07-8A97-B45076D1DF4C}" destId="{FC5EF796-6CF8-4AA2-8B4E-6C731CD3F925}" srcOrd="0" destOrd="0" presId="urn:microsoft.com/office/officeart/2005/8/layout/matrix1"/>
    <dgm:cxn modelId="{403EB4FB-D9A0-4D90-8FBE-09F89436AC52}" type="presOf" srcId="{59F79411-6F4F-49FF-8159-5716D5F2193E}" destId="{59B45291-090B-4617-BC6C-AAD12B3FEA30}" srcOrd="0" destOrd="0" presId="urn:microsoft.com/office/officeart/2005/8/layout/matrix1"/>
    <dgm:cxn modelId="{543D3CA8-07F7-4B37-B533-7A41A8E6E1F8}" type="presOf" srcId="{B0424239-D2BD-4E18-800E-AF2C6FCFC459}" destId="{A0E17222-05E6-4DA9-BC3B-1015F375924D}" srcOrd="0" destOrd="0" presId="urn:microsoft.com/office/officeart/2005/8/layout/matrix1"/>
    <dgm:cxn modelId="{C341E003-49EA-4875-89B6-6CBE7E07CF24}" type="presOf" srcId="{59F79411-6F4F-49FF-8159-5716D5F2193E}" destId="{611A2F84-8438-4638-8E3C-17E51E6842AD}" srcOrd="1" destOrd="0" presId="urn:microsoft.com/office/officeart/2005/8/layout/matrix1"/>
    <dgm:cxn modelId="{C2C393AB-7009-4903-8E20-603C35619504}" srcId="{0A562A72-3D2E-4015-8A61-8B897ECEE5EC}" destId="{E27B5E72-2944-4CCF-8C0A-B70BF7E19E62}" srcOrd="3" destOrd="0" parTransId="{CF2DCBC2-30CA-4A59-89E7-0A61C2409C93}" sibTransId="{C7C5B09C-6CC1-4AB3-BD4D-0FE96CC1877B}"/>
    <dgm:cxn modelId="{456862A4-C441-42EF-8AE9-6D311238C377}" type="presOf" srcId="{E27B5E72-2944-4CCF-8C0A-B70BF7E19E62}" destId="{DD9B832A-2276-46AB-B538-CDFD7782DECB}" srcOrd="1" destOrd="0" presId="urn:microsoft.com/office/officeart/2005/8/layout/matrix1"/>
    <dgm:cxn modelId="{EE1A88FA-685D-4795-80EB-CCA01846FBE6}" srcId="{0A562A72-3D2E-4015-8A61-8B897ECEE5EC}" destId="{59F79411-6F4F-49FF-8159-5716D5F2193E}" srcOrd="1" destOrd="0" parTransId="{462D1CF9-193B-41EE-B9AF-AAE7F35F25B5}" sibTransId="{AB623E19-0BAC-4734-B9E5-0045CACDB9BA}"/>
    <dgm:cxn modelId="{46E8A9AC-6A6E-49B1-91D4-AEE1E1081B0C}" srcId="{93472125-4FEF-4307-A0A9-EA8156891F23}" destId="{0A562A72-3D2E-4015-8A61-8B897ECEE5EC}" srcOrd="0" destOrd="0" parTransId="{24571DD3-6E33-464A-B172-24F53AFCD24B}" sibTransId="{BBF9CAD5-2536-435A-B053-F940895F4B6F}"/>
    <dgm:cxn modelId="{6DDC0441-91C0-49EF-A7B7-400627C9874B}" srcId="{0A562A72-3D2E-4015-8A61-8B897ECEE5EC}" destId="{38A87C13-DA85-4E07-8A97-B45076D1DF4C}" srcOrd="0" destOrd="0" parTransId="{1655F8A3-48B4-4E8E-891F-62DB4C4E6B51}" sibTransId="{9F674981-1672-4F93-983A-744F4FC38859}"/>
    <dgm:cxn modelId="{C144F574-652A-48DF-9C82-2E9B5B6CA707}" type="presOf" srcId="{E27B5E72-2944-4CCF-8C0A-B70BF7E19E62}" destId="{FB8B6367-016D-4ACF-88D2-D1BF73323C38}" srcOrd="0" destOrd="0" presId="urn:microsoft.com/office/officeart/2005/8/layout/matrix1"/>
    <dgm:cxn modelId="{8A5287A3-ED9D-4663-92DD-2CE3B30ADA5C}" type="presOf" srcId="{B0424239-D2BD-4E18-800E-AF2C6FCFC459}" destId="{5128EAD8-9924-4116-BA87-358C3CD01358}" srcOrd="1" destOrd="0" presId="urn:microsoft.com/office/officeart/2005/8/layout/matrix1"/>
    <dgm:cxn modelId="{F9C9CD39-49E4-4E74-AB28-A0634F3267EA}" type="presOf" srcId="{93472125-4FEF-4307-A0A9-EA8156891F23}" destId="{CF948A13-345D-41B8-8E6C-E35EBB431A9D}" srcOrd="0" destOrd="0" presId="urn:microsoft.com/office/officeart/2005/8/layout/matrix1"/>
    <dgm:cxn modelId="{3DBB5254-6EF3-4FB2-9BF7-20E328242FCF}" srcId="{0A562A72-3D2E-4015-8A61-8B897ECEE5EC}" destId="{B0424239-D2BD-4E18-800E-AF2C6FCFC459}" srcOrd="2" destOrd="0" parTransId="{62DEAB01-86F2-4750-842A-E62C30C555D4}" sibTransId="{6774A9F9-ADED-43B4-83EF-7E21422FCAD0}"/>
    <dgm:cxn modelId="{5110DA2F-A1E7-4E3B-938B-D8E7A358982F}" type="presParOf" srcId="{CF948A13-345D-41B8-8E6C-E35EBB431A9D}" destId="{DB93B03C-FA68-46DA-9C91-CC8D9383D12C}" srcOrd="0" destOrd="0" presId="urn:microsoft.com/office/officeart/2005/8/layout/matrix1"/>
    <dgm:cxn modelId="{66C8DAB2-5428-40EA-A94E-C1BF15474C1F}" type="presParOf" srcId="{DB93B03C-FA68-46DA-9C91-CC8D9383D12C}" destId="{FC5EF796-6CF8-4AA2-8B4E-6C731CD3F925}" srcOrd="0" destOrd="0" presId="urn:microsoft.com/office/officeart/2005/8/layout/matrix1"/>
    <dgm:cxn modelId="{2D6D7A2B-AEA1-4E93-B810-2D36A63BF859}" type="presParOf" srcId="{DB93B03C-FA68-46DA-9C91-CC8D9383D12C}" destId="{5B7F6E5A-0FCA-45FC-BE0A-42F44065E886}" srcOrd="1" destOrd="0" presId="urn:microsoft.com/office/officeart/2005/8/layout/matrix1"/>
    <dgm:cxn modelId="{2B515B55-A9F1-4F2A-8421-2DF677EC9FC7}" type="presParOf" srcId="{DB93B03C-FA68-46DA-9C91-CC8D9383D12C}" destId="{59B45291-090B-4617-BC6C-AAD12B3FEA30}" srcOrd="2" destOrd="0" presId="urn:microsoft.com/office/officeart/2005/8/layout/matrix1"/>
    <dgm:cxn modelId="{8B0C1968-FE92-4CA5-91E8-528CA743D179}" type="presParOf" srcId="{DB93B03C-FA68-46DA-9C91-CC8D9383D12C}" destId="{611A2F84-8438-4638-8E3C-17E51E6842AD}" srcOrd="3" destOrd="0" presId="urn:microsoft.com/office/officeart/2005/8/layout/matrix1"/>
    <dgm:cxn modelId="{7BE7D2EA-3A6F-4532-BC03-3D5F1FC776F7}" type="presParOf" srcId="{DB93B03C-FA68-46DA-9C91-CC8D9383D12C}" destId="{A0E17222-05E6-4DA9-BC3B-1015F375924D}" srcOrd="4" destOrd="0" presId="urn:microsoft.com/office/officeart/2005/8/layout/matrix1"/>
    <dgm:cxn modelId="{9B3FDB05-F361-498B-A12E-895F37399B55}" type="presParOf" srcId="{DB93B03C-FA68-46DA-9C91-CC8D9383D12C}" destId="{5128EAD8-9924-4116-BA87-358C3CD01358}" srcOrd="5" destOrd="0" presId="urn:microsoft.com/office/officeart/2005/8/layout/matrix1"/>
    <dgm:cxn modelId="{F16B9AB9-38FB-4151-8F1A-0EADCD9D2B33}" type="presParOf" srcId="{DB93B03C-FA68-46DA-9C91-CC8D9383D12C}" destId="{FB8B6367-016D-4ACF-88D2-D1BF73323C38}" srcOrd="6" destOrd="0" presId="urn:microsoft.com/office/officeart/2005/8/layout/matrix1"/>
    <dgm:cxn modelId="{739EC47D-D928-4D48-8A27-85DD9C66F12E}" type="presParOf" srcId="{DB93B03C-FA68-46DA-9C91-CC8D9383D12C}" destId="{DD9B832A-2276-46AB-B538-CDFD7782DECB}" srcOrd="7" destOrd="0" presId="urn:microsoft.com/office/officeart/2005/8/layout/matrix1"/>
    <dgm:cxn modelId="{CE47A8A0-1C6A-4FB3-B93A-48C44B114D8F}" type="presParOf" srcId="{CF948A13-345D-41B8-8E6C-E35EBB431A9D}" destId="{D5B744DF-5D50-4DD1-9D8C-1711A6FFE47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763CA8-203B-4B97-A76E-502DBE68D9F1}">
      <dsp:nvSpPr>
        <dsp:cNvPr id="0" name=""/>
        <dsp:cNvSpPr/>
      </dsp:nvSpPr>
      <dsp:spPr>
        <a:xfrm>
          <a:off x="3719615" y="2001675"/>
          <a:ext cx="1391720" cy="1391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ЗОЖ</a:t>
          </a:r>
          <a:endParaRPr lang="ru-RU" sz="3700" b="1" kern="1200" dirty="0"/>
        </a:p>
      </dsp:txBody>
      <dsp:txXfrm>
        <a:off x="3719615" y="2001675"/>
        <a:ext cx="1391720" cy="1391720"/>
      </dsp:txXfrm>
    </dsp:sp>
    <dsp:sp modelId="{18270DD3-BC9F-407F-837D-7B30D57C0F49}">
      <dsp:nvSpPr>
        <dsp:cNvPr id="0" name=""/>
        <dsp:cNvSpPr/>
      </dsp:nvSpPr>
      <dsp:spPr>
        <a:xfrm rot="16134645">
          <a:off x="4022383" y="1614833"/>
          <a:ext cx="745554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745554" y="1425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34645">
        <a:off x="4376522" y="1610452"/>
        <a:ext cx="37277" cy="37277"/>
      </dsp:txXfrm>
    </dsp:sp>
    <dsp:sp modelId="{A8A9D0D2-8C6A-4C4E-A4AD-47289E09A71B}">
      <dsp:nvSpPr>
        <dsp:cNvPr id="0" name=""/>
        <dsp:cNvSpPr/>
      </dsp:nvSpPr>
      <dsp:spPr>
        <a:xfrm>
          <a:off x="3180295" y="23541"/>
          <a:ext cx="2392117" cy="12328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Рациональное питание</a:t>
          </a:r>
          <a:endParaRPr lang="ru-RU" sz="2000" b="1" kern="1200" dirty="0"/>
        </a:p>
      </dsp:txBody>
      <dsp:txXfrm>
        <a:off x="3180295" y="23541"/>
        <a:ext cx="2392117" cy="1232869"/>
      </dsp:txXfrm>
    </dsp:sp>
    <dsp:sp modelId="{638F5289-BA0B-499C-A14A-0D4608E9BF6E}">
      <dsp:nvSpPr>
        <dsp:cNvPr id="0" name=""/>
        <dsp:cNvSpPr/>
      </dsp:nvSpPr>
      <dsp:spPr>
        <a:xfrm rot="19677538">
          <a:off x="4965932" y="2176881"/>
          <a:ext cx="517315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517315" y="1425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677538">
        <a:off x="5211657" y="2178206"/>
        <a:ext cx="25865" cy="25865"/>
      </dsp:txXfrm>
    </dsp:sp>
    <dsp:sp modelId="{AFF6706D-2487-439A-AD7E-4D162B0BBC40}">
      <dsp:nvSpPr>
        <dsp:cNvPr id="0" name=""/>
        <dsp:cNvSpPr/>
      </dsp:nvSpPr>
      <dsp:spPr>
        <a:xfrm>
          <a:off x="5112563" y="864095"/>
          <a:ext cx="2241046" cy="13917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Физическая активность</a:t>
          </a:r>
          <a:endParaRPr lang="ru-RU" sz="2000" b="1" kern="1200" dirty="0"/>
        </a:p>
      </dsp:txBody>
      <dsp:txXfrm>
        <a:off x="5112563" y="864095"/>
        <a:ext cx="2241046" cy="1391720"/>
      </dsp:txXfrm>
    </dsp:sp>
    <dsp:sp modelId="{C1430327-0670-4409-86F6-07A56DC95743}">
      <dsp:nvSpPr>
        <dsp:cNvPr id="0" name=""/>
        <dsp:cNvSpPr/>
      </dsp:nvSpPr>
      <dsp:spPr>
        <a:xfrm rot="771429">
          <a:off x="5090847" y="2865116"/>
          <a:ext cx="242626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242626" y="1425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71429">
        <a:off x="5206095" y="2873308"/>
        <a:ext cx="12131" cy="12131"/>
      </dsp:txXfrm>
    </dsp:sp>
    <dsp:sp modelId="{7EE04E71-B8AC-4A25-A2BD-0D8784FD2F8D}">
      <dsp:nvSpPr>
        <dsp:cNvPr id="0" name=""/>
        <dsp:cNvSpPr/>
      </dsp:nvSpPr>
      <dsp:spPr>
        <a:xfrm>
          <a:off x="5246075" y="2466289"/>
          <a:ext cx="2410015" cy="1391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Личная гигиена</a:t>
          </a:r>
          <a:endParaRPr lang="ru-RU" sz="2000" b="1" kern="1200" dirty="0"/>
        </a:p>
      </dsp:txBody>
      <dsp:txXfrm>
        <a:off x="5246075" y="2466289"/>
        <a:ext cx="2410015" cy="1391720"/>
      </dsp:txXfrm>
    </dsp:sp>
    <dsp:sp modelId="{A6365059-1AA5-490F-AC71-B9A419325258}">
      <dsp:nvSpPr>
        <dsp:cNvPr id="0" name=""/>
        <dsp:cNvSpPr/>
      </dsp:nvSpPr>
      <dsp:spPr>
        <a:xfrm rot="3147537">
          <a:off x="4648739" y="3622178"/>
          <a:ext cx="976497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976497" y="1425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147537">
        <a:off x="5112576" y="3612024"/>
        <a:ext cx="48824" cy="48824"/>
      </dsp:txXfrm>
    </dsp:sp>
    <dsp:sp modelId="{292A8859-200F-434D-A1F7-5B2E68B11D15}">
      <dsp:nvSpPr>
        <dsp:cNvPr id="0" name=""/>
        <dsp:cNvSpPr/>
      </dsp:nvSpPr>
      <dsp:spPr>
        <a:xfrm>
          <a:off x="4752528" y="3960437"/>
          <a:ext cx="2336379" cy="13917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Профилактика </a:t>
          </a:r>
          <a:r>
            <a:rPr lang="ru-RU" sz="2000" b="1" kern="1200" dirty="0" err="1" smtClean="0"/>
            <a:t>аутоагрессии</a:t>
          </a:r>
          <a:endParaRPr lang="ru-RU" sz="2000" b="1" kern="1200" dirty="0"/>
        </a:p>
      </dsp:txBody>
      <dsp:txXfrm>
        <a:off x="4752528" y="3960437"/>
        <a:ext cx="2336379" cy="1391720"/>
      </dsp:txXfrm>
    </dsp:sp>
    <dsp:sp modelId="{B7CE2F62-1D3B-4A20-B4C1-B0072758F819}">
      <dsp:nvSpPr>
        <dsp:cNvPr id="0" name=""/>
        <dsp:cNvSpPr/>
      </dsp:nvSpPr>
      <dsp:spPr>
        <a:xfrm rot="6942857">
          <a:off x="3744952" y="3541834"/>
          <a:ext cx="514129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514129" y="1425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942857">
        <a:off x="3989163" y="3543238"/>
        <a:ext cx="25706" cy="25706"/>
      </dsp:txXfrm>
    </dsp:sp>
    <dsp:sp modelId="{019BB3C3-4DF1-4279-9749-7ADE11B0BDCF}">
      <dsp:nvSpPr>
        <dsp:cNvPr id="0" name=""/>
        <dsp:cNvSpPr/>
      </dsp:nvSpPr>
      <dsp:spPr>
        <a:xfrm>
          <a:off x="2232251" y="3749985"/>
          <a:ext cx="2554587" cy="16574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Сексуальная гигиена</a:t>
          </a:r>
          <a:endParaRPr lang="ru-RU" sz="2000" b="1" kern="1200" dirty="0"/>
        </a:p>
      </dsp:txBody>
      <dsp:txXfrm>
        <a:off x="2232251" y="3749985"/>
        <a:ext cx="2554587" cy="1657469"/>
      </dsp:txXfrm>
    </dsp:sp>
    <dsp:sp modelId="{163E5778-66A3-4075-B105-CFF3A0DA6CB9}">
      <dsp:nvSpPr>
        <dsp:cNvPr id="0" name=""/>
        <dsp:cNvSpPr/>
      </dsp:nvSpPr>
      <dsp:spPr>
        <a:xfrm rot="10028571">
          <a:off x="3534641" y="2860929"/>
          <a:ext cx="204990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204990" y="1425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28571">
        <a:off x="3632011" y="2870062"/>
        <a:ext cx="10249" cy="10249"/>
      </dsp:txXfrm>
    </dsp:sp>
    <dsp:sp modelId="{2430E078-2440-4321-A371-3226A1A769E9}">
      <dsp:nvSpPr>
        <dsp:cNvPr id="0" name=""/>
        <dsp:cNvSpPr/>
      </dsp:nvSpPr>
      <dsp:spPr>
        <a:xfrm>
          <a:off x="1128885" y="2466289"/>
          <a:ext cx="2501966" cy="13917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Режим труда и отдыха</a:t>
          </a:r>
          <a:endParaRPr lang="ru-RU" sz="2000" b="1" kern="1200" dirty="0"/>
        </a:p>
      </dsp:txBody>
      <dsp:txXfrm>
        <a:off x="1128885" y="2466289"/>
        <a:ext cx="2501966" cy="1391720"/>
      </dsp:txXfrm>
    </dsp:sp>
    <dsp:sp modelId="{B4D1608C-922B-4316-8C80-2F0FDD4DD0D8}">
      <dsp:nvSpPr>
        <dsp:cNvPr id="0" name=""/>
        <dsp:cNvSpPr/>
      </dsp:nvSpPr>
      <dsp:spPr>
        <a:xfrm rot="12379284">
          <a:off x="3249184" y="2247862"/>
          <a:ext cx="572241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572241" y="1425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379284">
        <a:off x="3520999" y="2247813"/>
        <a:ext cx="28612" cy="28612"/>
      </dsp:txXfrm>
    </dsp:sp>
    <dsp:sp modelId="{B908C9F6-8A82-4760-A846-4B51D46A69FA}">
      <dsp:nvSpPr>
        <dsp:cNvPr id="0" name=""/>
        <dsp:cNvSpPr/>
      </dsp:nvSpPr>
      <dsp:spPr>
        <a:xfrm>
          <a:off x="1296142" y="1008112"/>
          <a:ext cx="2221798" cy="13917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Медицинская активность</a:t>
          </a:r>
          <a:endParaRPr lang="ru-RU" sz="2000" b="1" kern="1200" dirty="0"/>
        </a:p>
      </dsp:txBody>
      <dsp:txXfrm>
        <a:off x="1296142" y="1008112"/>
        <a:ext cx="2221798" cy="1391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EF796-6CF8-4AA2-8B4E-6C731CD3F925}">
      <dsp:nvSpPr>
        <dsp:cNvPr id="0" name=""/>
        <dsp:cNvSpPr/>
      </dsp:nvSpPr>
      <dsp:spPr>
        <a:xfrm rot="16200000">
          <a:off x="914399" y="-914399"/>
          <a:ext cx="2247900" cy="40767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Для детей дошкольного возраста</a:t>
          </a:r>
          <a:endParaRPr lang="ru-RU" sz="3600" b="1" kern="1200" dirty="0"/>
        </a:p>
      </dsp:txBody>
      <dsp:txXfrm rot="16200000">
        <a:off x="1195387" y="-1195387"/>
        <a:ext cx="1685925" cy="4076700"/>
      </dsp:txXfrm>
    </dsp:sp>
    <dsp:sp modelId="{59B45291-090B-4617-BC6C-AAD12B3FEA30}">
      <dsp:nvSpPr>
        <dsp:cNvPr id="0" name=""/>
        <dsp:cNvSpPr/>
      </dsp:nvSpPr>
      <dsp:spPr>
        <a:xfrm>
          <a:off x="4076700" y="0"/>
          <a:ext cx="4076700" cy="2247900"/>
        </a:xfrm>
        <a:prstGeom prst="round1Rect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Для школьников и студентов</a:t>
          </a:r>
          <a:endParaRPr lang="ru-RU" sz="3600" b="1" kern="1200" dirty="0"/>
        </a:p>
      </dsp:txBody>
      <dsp:txXfrm>
        <a:off x="4076700" y="0"/>
        <a:ext cx="4076700" cy="1685925"/>
      </dsp:txXfrm>
    </dsp:sp>
    <dsp:sp modelId="{A0E17222-05E6-4DA9-BC3B-1015F375924D}">
      <dsp:nvSpPr>
        <dsp:cNvPr id="0" name=""/>
        <dsp:cNvSpPr/>
      </dsp:nvSpPr>
      <dsp:spPr>
        <a:xfrm rot="10800000">
          <a:off x="0" y="2247900"/>
          <a:ext cx="4076700" cy="2247900"/>
        </a:xfrm>
        <a:prstGeom prst="round1Rect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Для трудоспособного населения</a:t>
          </a:r>
        </a:p>
      </dsp:txBody>
      <dsp:txXfrm rot="10800000">
        <a:off x="0" y="2809875"/>
        <a:ext cx="4076700" cy="1685925"/>
      </dsp:txXfrm>
    </dsp:sp>
    <dsp:sp modelId="{FB8B6367-016D-4ACF-88D2-D1BF73323C38}">
      <dsp:nvSpPr>
        <dsp:cNvPr id="0" name=""/>
        <dsp:cNvSpPr/>
      </dsp:nvSpPr>
      <dsp:spPr>
        <a:xfrm rot="5400000">
          <a:off x="4991099" y="1333500"/>
          <a:ext cx="2247900" cy="4076700"/>
        </a:xfrm>
        <a:prstGeom prst="round1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Для пенсионеров и инвалидов</a:t>
          </a:r>
        </a:p>
      </dsp:txBody>
      <dsp:txXfrm rot="5400000">
        <a:off x="5272087" y="1614487"/>
        <a:ext cx="1685925" cy="4076700"/>
      </dsp:txXfrm>
    </dsp:sp>
    <dsp:sp modelId="{D5B744DF-5D50-4DD1-9D8C-1711A6FFE470}">
      <dsp:nvSpPr>
        <dsp:cNvPr id="0" name=""/>
        <dsp:cNvSpPr/>
      </dsp:nvSpPr>
      <dsp:spPr>
        <a:xfrm>
          <a:off x="2649875" y="1685925"/>
          <a:ext cx="2853649" cy="112395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Программа повышения физической активности населения</a:t>
          </a:r>
          <a:endParaRPr lang="ru-RU" sz="2000" b="1" kern="1200" dirty="0"/>
        </a:p>
      </dsp:txBody>
      <dsp:txXfrm>
        <a:off x="2649875" y="1685925"/>
        <a:ext cx="2853649" cy="1123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B63B-BF7A-459B-A973-AEEBC5778CC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025C2-8EB3-458F-9EB7-D25312528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4F6620-57B2-4111-AFCA-C989768DA9FE}" type="slidenum">
              <a:rPr lang="ru-RU"/>
              <a:pPr/>
              <a:t>19</a:t>
            </a:fld>
            <a:endParaRPr lang="ru-RU"/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F85466-1786-48FA-AE09-A14869A1FD8B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59BB9B-B2D1-4462-8A25-8266C009474F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D62859-8B42-466E-8C8B-899DBC0D1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ion.ru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hyperlink" Target="http://www.takzdorovo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hyperlink" Target="http://mpmo.ru/archives/6529" TargetMode="Externa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608511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900" b="1" dirty="0" smtClean="0">
                <a:solidFill>
                  <a:srgbClr val="FF0000"/>
                </a:solidFill>
              </a:rPr>
              <a:t>«Профиль здоровья населения г. Пскова» - первая версия вышла 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«в свет»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в Декабре 2015 г.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00811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УРА ………..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60648"/>
            <a:ext cx="8153400" cy="583535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Расчеты, проведенные на базе многофакторных моделей ожидаемых показателей смертности в зависимости от воздействия основных факторов риска, свидетельствуют о том, что при условии снижения влияния на трудоспособное население хотя бы двух факторов и только на 15% следует ожидать снижения общей смертности примерно на 10%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08912" cy="9906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Лисицин</a:t>
            </a:r>
            <a:r>
              <a:rPr lang="ru-RU" sz="4800" b="1" dirty="0" smtClean="0">
                <a:solidFill>
                  <a:srgbClr val="FF0000"/>
                </a:solidFill>
              </a:rPr>
              <a:t> Ю.П., 1982 г.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Основные усилия  предлагаем  направить на: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увеличение физической активности горожан;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улучшение структуры и качества питания;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повышение медицинской активности граждан;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повышение качества и доступности медицинского обслуживания.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ПОВЫШЕНИЕ ФИЗИЧЕСКОЙ АКТИВНОСТИ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  </a:t>
            </a:r>
            <a:r>
              <a:rPr lang="ru-RU" sz="3200" b="1" dirty="0" smtClean="0"/>
              <a:t>«Не существует единого решения, способного привести к увеличению физической активности населения, необходим комплексный подход с использованием нескольких </a:t>
            </a:r>
          </a:p>
          <a:p>
            <a:pPr algn="ctr">
              <a:buNone/>
            </a:pPr>
            <a:r>
              <a:rPr lang="ru-RU" sz="3200" b="1" dirty="0" smtClean="0"/>
              <a:t>параллельных стратегий»</a:t>
            </a:r>
          </a:p>
          <a:p>
            <a:pPr algn="ctr">
              <a:buNone/>
            </a:pPr>
            <a:r>
              <a:rPr lang="ru-RU" sz="3200" b="1" dirty="0" smtClean="0"/>
              <a:t> (</a:t>
            </a:r>
            <a:r>
              <a:rPr lang="ru-RU" sz="3200" b="1" dirty="0" err="1" smtClean="0"/>
              <a:t>Торонтская</a:t>
            </a:r>
            <a:r>
              <a:rPr lang="ru-RU" sz="3200" b="1" dirty="0" smtClean="0"/>
              <a:t> хартия о физической активности ,  2010 год)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Основные стратегии увеличения ФА населения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стратегии увеличения ФА населения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Формирование поддерживающей среды для  занятий ФА детей в школе.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B0F0"/>
                </a:solidFill>
              </a:rPr>
              <a:t>Для детей школьного и дошкольного возраста наилучшим способом увеличения ФА  является вовлечение их в подвижные игры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Транспортная политика. </a:t>
            </a:r>
            <a:r>
              <a:rPr lang="ru-RU" dirty="0" smtClean="0">
                <a:solidFill>
                  <a:srgbClr val="00B0F0"/>
                </a:solidFill>
              </a:rPr>
              <a:t>Основными направлениями деятельности в этой области должны стать создание пешеходных и велосипедных дорожек и расширение использования общественного транспорта, отказ от личного автотранспорта.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стратегии увеличения ФА населения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Правила городского проектирования и инфраструктура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F0"/>
                </a:solidFill>
              </a:rPr>
              <a:t>являются ключевыми стратегиями увеличения ФА населения в условиях города. Безопасные, доступные места для активного отдыха, занятий спортом, пеших и велосипедных прогулок.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4</a:t>
            </a:r>
            <a:r>
              <a:rPr lang="ru-RU" dirty="0" smtClean="0"/>
              <a:t>. </a:t>
            </a:r>
            <a:r>
              <a:rPr lang="ru-RU" b="1" dirty="0">
                <a:solidFill>
                  <a:srgbClr val="0070C0"/>
                </a:solidFill>
              </a:rPr>
              <a:t>Интеграция программ увеличения ФА и профилактики НИЗ в первичном </a:t>
            </a:r>
            <a:r>
              <a:rPr lang="ru-RU" b="1" dirty="0" smtClean="0">
                <a:solidFill>
                  <a:srgbClr val="0070C0"/>
                </a:solidFill>
              </a:rPr>
              <a:t>здравоохранении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>
                <a:solidFill>
                  <a:srgbClr val="00B0F0"/>
                </a:solidFill>
              </a:rPr>
              <a:t>Оценка и </a:t>
            </a:r>
            <a:r>
              <a:rPr lang="ru-RU" b="1" dirty="0" smtClean="0">
                <a:solidFill>
                  <a:srgbClr val="00B0F0"/>
                </a:solidFill>
              </a:rPr>
              <a:t>мониторинг </a:t>
            </a:r>
            <a:r>
              <a:rPr lang="ru-RU" b="1" dirty="0">
                <a:solidFill>
                  <a:srgbClr val="00B0F0"/>
                </a:solidFill>
              </a:rPr>
              <a:t>уровня ФА населения при проведении эпидемиологических исследований является одной из функций медицинских работников при планировании, </a:t>
            </a:r>
            <a:r>
              <a:rPr lang="ru-RU" b="1" dirty="0" smtClean="0">
                <a:solidFill>
                  <a:srgbClr val="00B0F0"/>
                </a:solidFill>
              </a:rPr>
              <a:t>осуществлении </a:t>
            </a:r>
            <a:r>
              <a:rPr lang="ru-RU" b="1" dirty="0">
                <a:solidFill>
                  <a:srgbClr val="00B0F0"/>
                </a:solidFill>
              </a:rPr>
              <a:t>и оценке программ профилактики заболеваний и формирования здорового образа жизни на всех уровнях: федеральном, региональном или муниципальном.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стратегии увеличения ФА населения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5.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Просвещение населения с привлечением средств массовой информации (СМИ). </a:t>
            </a:r>
            <a:r>
              <a:rPr lang="ru-RU" dirty="0" smtClean="0">
                <a:solidFill>
                  <a:srgbClr val="00B0F0"/>
                </a:solidFill>
              </a:rPr>
              <a:t>Необходимо использовать все возможные каналы доставки информации: печатные, звуковые, электронные средства информации, наружная реклама, плакаты и др.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6.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Широкие общественные программы, проводимые с участием различных </a:t>
            </a:r>
            <a:r>
              <a:rPr lang="ru-RU" b="1" dirty="0" smtClean="0">
                <a:solidFill>
                  <a:srgbClr val="0070C0"/>
                </a:solidFill>
              </a:rPr>
              <a:t>секторов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Многообразие различных форм вмешательства для различных целевых групп населения требует проведения программ с использованием ключевых мест: на рабочем месте, в школе, в детских дошкольных учреждениях.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стратегии увеличения ФА населения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2174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7. </a:t>
            </a:r>
            <a:r>
              <a:rPr lang="ru-RU" sz="2700" b="1" dirty="0">
                <a:solidFill>
                  <a:srgbClr val="0070C0"/>
                </a:solidFill>
              </a:rPr>
              <a:t>Спортивные программы, пропагандирующие «спорт для всех». </a:t>
            </a:r>
            <a:r>
              <a:rPr lang="ru-RU" sz="2700" dirty="0">
                <a:solidFill>
                  <a:srgbClr val="00B0F0"/>
                </a:solidFill>
              </a:rPr>
              <a:t>Приобщение широких слоев населения к занятиям спортом требует реализации политики, направленной на уменьшение социальных и финансовых барьеров к занятиям ФА</a:t>
            </a:r>
            <a:r>
              <a:rPr lang="ru-RU" sz="2700" dirty="0" smtClean="0">
                <a:solidFill>
                  <a:srgbClr val="00B0F0"/>
                </a:solidFill>
              </a:rPr>
              <a:t>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Источник информации: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ПОВЫШЕНИЕ ФИЗИЧЕСКОЙ АКТИВНОСТИ НАСЕЛЕНИЯ РОССИИ: СОВРЕМЕННЫЕ ПОДХОДЫ К РАЗРАБОТКЕ ПОПУЛЯЦИОННЫХ ПРОГРАММ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Р.А. ПОТЕМКИНА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ФГБУ «Государственный научно-исследовательский центр профилактической медицины»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Минздрава России </a:t>
            </a:r>
            <a:endParaRPr lang="ru-RU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2636912"/>
            <a:ext cx="5832648" cy="129614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Питание 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"/>
          <p:cNvSpPr>
            <a:spLocks noChangeShapeType="1"/>
          </p:cNvSpPr>
          <p:nvPr/>
        </p:nvSpPr>
        <p:spPr bwMode="auto">
          <a:xfrm>
            <a:off x="2051050" y="6092825"/>
            <a:ext cx="48260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643438" y="2060575"/>
            <a:ext cx="29527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076056" y="2564904"/>
            <a:ext cx="3636963" cy="32416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 err="1">
                <a:solidFill>
                  <a:srgbClr val="333399"/>
                </a:solidFill>
              </a:rPr>
              <a:t>Сердечно-сосудистые</a:t>
            </a:r>
            <a:endParaRPr lang="ru-RU" sz="2400" dirty="0">
              <a:solidFill>
                <a:srgbClr val="333399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>
                <a:solidFill>
                  <a:srgbClr val="333399"/>
                </a:solidFill>
              </a:rPr>
              <a:t>Ожирение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>
                <a:solidFill>
                  <a:srgbClr val="333399"/>
                </a:solidFill>
              </a:rPr>
              <a:t>Сахарный диабет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 err="1">
                <a:solidFill>
                  <a:srgbClr val="333399"/>
                </a:solidFill>
              </a:rPr>
              <a:t>Остеопороз</a:t>
            </a:r>
            <a:endParaRPr lang="ru-RU" sz="2400" dirty="0">
              <a:solidFill>
                <a:srgbClr val="333399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>
                <a:solidFill>
                  <a:srgbClr val="333399"/>
                </a:solidFill>
              </a:rPr>
              <a:t>Подагра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>
                <a:solidFill>
                  <a:srgbClr val="333399"/>
                </a:solidFill>
              </a:rPr>
              <a:t>Онкологические</a:t>
            </a:r>
          </a:p>
        </p:txBody>
      </p:sp>
      <p:sp>
        <p:nvSpPr>
          <p:cNvPr id="9221" name="AutoShape 4"/>
          <p:cNvSpPr>
            <a:spLocks/>
          </p:cNvSpPr>
          <p:nvPr/>
        </p:nvSpPr>
        <p:spPr bwMode="auto">
          <a:xfrm>
            <a:off x="4932040" y="2564904"/>
            <a:ext cx="215900" cy="3240088"/>
          </a:xfrm>
          <a:prstGeom prst="leftBracket">
            <a:avLst>
              <a:gd name="adj" fmla="val 125061"/>
            </a:avLst>
          </a:prstGeom>
          <a:noFill/>
          <a:ln w="381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2484438" y="4005263"/>
            <a:ext cx="2232025" cy="1587"/>
          </a:xfrm>
          <a:prstGeom prst="line">
            <a:avLst/>
          </a:prstGeom>
          <a:noFill/>
          <a:ln w="38160">
            <a:solidFill>
              <a:srgbClr val="3333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187450" y="836613"/>
            <a:ext cx="2232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333399"/>
                </a:solidFill>
              </a:rPr>
              <a:t>образ жизни</a:t>
            </a:r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2051050" y="4941888"/>
            <a:ext cx="1588" cy="1150937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3491880" y="188640"/>
            <a:ext cx="5328592" cy="956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Нарушения</a:t>
            </a:r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питания  30-50%                причин заболеваний</a:t>
            </a: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V="1">
            <a:off x="6877050" y="4940300"/>
            <a:ext cx="1588" cy="1154113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1042988" y="4149725"/>
            <a:ext cx="374491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251520" y="5589240"/>
            <a:ext cx="4392613" cy="520700"/>
          </a:xfrm>
          <a:prstGeom prst="rect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Здоровье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6444208" y="2060848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ДАЛЬШЕ ДЕЛАТЬ?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«Профиль здоровья населения г. Пскова» - основа формирования </a:t>
            </a:r>
            <a:r>
              <a:rPr lang="ru-RU" sz="5400" b="1" dirty="0" err="1" smtClean="0">
                <a:solidFill>
                  <a:srgbClr val="002060"/>
                </a:solidFill>
              </a:rPr>
              <a:t>здоровьесберегающей</a:t>
            </a:r>
            <a:r>
              <a:rPr lang="ru-RU" sz="5400" b="1" dirty="0" smtClean="0">
                <a:solidFill>
                  <a:srgbClr val="002060"/>
                </a:solidFill>
              </a:rPr>
              <a:t> политики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772816"/>
            <a:ext cx="8352928" cy="208823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ЧТО УЖЕ СЕЙЧАС МОЖНО СДЕЛАТЬ В ЭТОМ НАПРАВЛЕНИИ?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416824" cy="141577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Изучить потребление 10 основных групп пищевых продуктов населением г.  Пскова и области путем обследования бюджетов домашних хозяйств </a:t>
            </a:r>
            <a:r>
              <a:rPr lang="ru-RU" sz="1600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(х</a:t>
            </a:r>
            <a:r>
              <a:rPr lang="ru-RU" sz="1600" dirty="0" smtClean="0">
                <a:solidFill>
                  <a:srgbClr val="333399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лебные продукты, мясопродукты, рыба, молоко, яйца, масло растительное, фрукты, ягоды, овощи и бахчевые, картофель, сахар и кондитерские изделия)</a:t>
            </a:r>
            <a:endParaRPr lang="ru-RU" b="1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251520" y="404664"/>
            <a:ext cx="504056" cy="576064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51520" y="5445224"/>
            <a:ext cx="504056" cy="57606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23528" y="2348880"/>
            <a:ext cx="504056" cy="576064"/>
          </a:xfrm>
          <a:prstGeom prst="star5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276872"/>
            <a:ext cx="7416824" cy="28623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Разработать региональный план действий для улучшения рациона  питания населения (аспекты несбалансированного питания, продовольственной безопасности, нехватки одних питательных микроэлементов - йода и излишнего потребления других – соли)  с </a:t>
            </a:r>
            <a:r>
              <a:rPr lang="ru-RU" b="1" u="sng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привлечением всех сторон</a:t>
            </a:r>
            <a:r>
              <a:rPr lang="ru-RU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включая гражданское общество, частный сектор, средства массовой информации ;</a:t>
            </a:r>
          </a:p>
          <a:p>
            <a:pPr lvl="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Важными составляющими этого плана  являются: а) оценка, мониторинг,  надзор; б) обеспечение поддержки на основе местного законодательства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445224"/>
            <a:ext cx="741682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kern="0" dirty="0" smtClean="0">
                <a:solidFill>
                  <a:srgbClr val="333399"/>
                </a:solidFill>
              </a:rPr>
              <a:t>Имеющиеся знания в области питания позволяют уже сейчас провести  соответствующие  координированные действия  со стороны местного здравоохранения (кабинеты  питания и т.п.).  При этом необходимо учесть  поощрение работников здравоохранения.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395536" y="476672"/>
            <a:ext cx="504056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32656"/>
            <a:ext cx="7416824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i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Просвещение, информация и осведомленность общественности </a:t>
            </a:r>
            <a:r>
              <a:rPr lang="ru-RU" sz="1600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играют важную роль в оказании воздействия на </a:t>
            </a:r>
            <a:r>
              <a:rPr lang="ru-RU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пищевое поведение</a:t>
            </a:r>
            <a:r>
              <a:rPr lang="ru-RU" sz="1600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 Важно, чтобы начиная с начальной школы  и далее обеспечивалось просвещение по вопросам здорового питания и прививались навыки  информационной грамотности (программы повышения грамотности для разных слоев населения)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323528" y="2132856"/>
            <a:ext cx="504056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204864"/>
            <a:ext cx="7416824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Содействие производству и употреблению полезных для здоровья продуктов (включение рыночных стимулов для содействия производству и маркетингу здоровых продуктов, например, разведение крольчатины или снижение избыточного содержания сахара в напитках, закусках и т.п.)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323528" y="4005064"/>
            <a:ext cx="504056" cy="57606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005064"/>
            <a:ext cx="741682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Социальные службы могут сыграть важную роль, регулярно изучая привычки в отношении питания в сочетании с консультированием (это дает охват значительной части населения при минимальных затратах) 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395536" y="5589240"/>
            <a:ext cx="504056" cy="57606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445224"/>
            <a:ext cx="7416824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Позитивное влияние можно извлечь, если привлечь внимание к проблемам </a:t>
            </a:r>
            <a:r>
              <a:rPr lang="ru-RU" sz="1600" b="1" i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организации питания на рабочих местах</a:t>
            </a:r>
            <a:r>
              <a:rPr lang="ru-RU" sz="1600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: это и создание позитивного имиджа компании, и повышение производительности труда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581150"/>
            <a:ext cx="9072563" cy="4837113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214313" y="239713"/>
            <a:ext cx="87820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Пример медицинского вмешательства  в  пищевую промышленность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(«обогащение прилавка»)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1576388"/>
            <a:ext cx="1614488" cy="1566862"/>
            <a:chOff x="1680" y="799"/>
            <a:chExt cx="1017" cy="987"/>
          </a:xfrm>
        </p:grpSpPr>
        <p:pic>
          <p:nvPicPr>
            <p:cNvPr id="5121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799"/>
              <a:ext cx="1017" cy="9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989" y="970"/>
              <a:ext cx="362" cy="8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218363" y="1571625"/>
            <a:ext cx="1619250" cy="1535113"/>
            <a:chOff x="4547" y="808"/>
            <a:chExt cx="1020" cy="967"/>
          </a:xfrm>
        </p:grpSpPr>
        <p:pic>
          <p:nvPicPr>
            <p:cNvPr id="5120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7" y="808"/>
              <a:ext cx="1020" cy="9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4904" y="889"/>
              <a:ext cx="362" cy="6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6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6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22" name="Скругленный прямоугольник 21"/>
          <p:cNvSpPr/>
          <p:nvPr/>
        </p:nvSpPr>
        <p:spPr bwMode="auto">
          <a:xfrm>
            <a:off x="285750" y="3132138"/>
            <a:ext cx="4286250" cy="3071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66FF99"/>
              </a:buClr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Обогащение йодом</a:t>
            </a:r>
          </a:p>
          <a:p>
            <a:pPr>
              <a:buClr>
                <a:srgbClr val="66FF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66FF99"/>
              </a:buClr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Обогащение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кальцием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05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66FF99"/>
              </a:buClr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Обогащение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витаминами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05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66FF99"/>
              </a:buClr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Функциональные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компоненты пищи</a:t>
            </a:r>
            <a:endParaRPr lang="ru-RU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7" name="Скругленный прямоугольник 22"/>
          <p:cNvSpPr>
            <a:spLocks noChangeArrowheads="1"/>
          </p:cNvSpPr>
          <p:nvPr/>
        </p:nvSpPr>
        <p:spPr bwMode="auto">
          <a:xfrm>
            <a:off x="4857750" y="3132138"/>
            <a:ext cx="4071938" cy="307181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FF9999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99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Снижение содержания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сахара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7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9999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Снижение содержание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жира (животных жиров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трансизомеров)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9999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Снижение содержания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поваренной соли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1208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1928813" y="6704013"/>
            <a:ext cx="7215187" cy="15875"/>
          </a:xfrm>
          <a:prstGeom prst="line">
            <a:avLst/>
          </a:prstGeom>
          <a:noFill/>
          <a:ln w="57150" algn="ctr">
            <a:solidFill>
              <a:srgbClr val="D99211"/>
            </a:solidFill>
            <a:round/>
            <a:headEnd/>
            <a:tailEnd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848872" cy="23698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Просвещение по вопросам питания возможно с использованием сайтов: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www.takzdorovo.ru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http://www.ion.ru/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ФГБНУ "НИИ питания»,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КДЦ </a:t>
            </a:r>
            <a:r>
              <a:rPr lang="ru-RU" sz="1200" b="1" dirty="0" smtClean="0">
                <a:solidFill>
                  <a:srgbClr val="C00000"/>
                </a:solidFill>
              </a:rPr>
              <a:t>«Здоровое питание»)</a:t>
            </a:r>
            <a:r>
              <a:rPr lang="ru-RU" sz="1200" b="1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http://mpmo.ru/archives/6529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(Служба медицинской профилактики Московской области)</a:t>
            </a:r>
            <a:endPara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5" cstate="print"/>
          <a:srcRect l="30539" t="28699" r="47006" b="12723"/>
          <a:stretch>
            <a:fillRect/>
          </a:stretch>
        </p:blipFill>
        <p:spPr bwMode="auto">
          <a:xfrm>
            <a:off x="7092280" y="2780928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6" cstate="print"/>
          <a:srcRect l="31818" t="26284" r="46363" b="17660"/>
          <a:stretch>
            <a:fillRect/>
          </a:stretch>
        </p:blipFill>
        <p:spPr bwMode="auto">
          <a:xfrm>
            <a:off x="3995936" y="2780928"/>
            <a:ext cx="18002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7" cstate="print"/>
          <a:srcRect l="30606" t="34908" r="53636" b="13348"/>
          <a:stretch>
            <a:fillRect/>
          </a:stretch>
        </p:blipFill>
        <p:spPr bwMode="auto">
          <a:xfrm>
            <a:off x="0" y="4481736"/>
            <a:ext cx="18002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8" cstate="print"/>
          <a:srcRect l="31817" t="26284" r="54849" b="21972"/>
          <a:stretch>
            <a:fillRect/>
          </a:stretch>
        </p:blipFill>
        <p:spPr bwMode="auto">
          <a:xfrm>
            <a:off x="2915816" y="4553744"/>
            <a:ext cx="15841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9" cstate="print"/>
          <a:srcRect l="30606" t="19816" r="53636" b="26284"/>
          <a:stretch>
            <a:fillRect/>
          </a:stretch>
        </p:blipFill>
        <p:spPr bwMode="auto">
          <a:xfrm>
            <a:off x="395536" y="2636912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10" cstate="print"/>
          <a:srcRect l="17272" t="13348" r="70607" b="62936"/>
          <a:stretch>
            <a:fillRect/>
          </a:stretch>
        </p:blipFill>
        <p:spPr bwMode="auto">
          <a:xfrm>
            <a:off x="0" y="908720"/>
            <a:ext cx="8275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1" cstate="print"/>
          <a:srcRect l="31817" t="37064" r="54849" b="17660"/>
          <a:stretch>
            <a:fillRect/>
          </a:stretch>
        </p:blipFill>
        <p:spPr bwMode="auto">
          <a:xfrm>
            <a:off x="1763688" y="3573016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2" cstate="print"/>
          <a:srcRect l="31818" t="19816" r="52424" b="30596"/>
          <a:stretch>
            <a:fillRect/>
          </a:stretch>
        </p:blipFill>
        <p:spPr bwMode="auto">
          <a:xfrm>
            <a:off x="5580112" y="4005064"/>
            <a:ext cx="1656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17766"/>
            <a:ext cx="8208912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Материалы по вопросам питания, имеющиеся на сайтах ВОЗ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1207205"/>
            <a:ext cx="8712968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Технический  доклад  о  диете,  питании  и  профилактике хронических болезней (Рацион, питание и предупреждение хронических  заболеваний. Доклад совместного консультативного совещания экспертов ВОЗ/ФАО.  Женева, ВОЗ, 2003 г. (Серия технических докладов ВОЗ,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916).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2348880"/>
            <a:ext cx="8424936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Рамочная программа ВОЗ/ФАО для содействия на национальном уровне употреблению овощей и фруктов 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Fruit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vegetables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health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Report of a joint FAO/WHO workshop held 1-3 September 2004, Kobe, Japan. Geneva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World Health Organization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2005).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4149080"/>
            <a:ext cx="8208912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Питание и здоровье в Европе: новая основа для действий.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Копенгаген,  Европейское региональное бюро ВОЗ, 2002 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(Региональные публикации ВОЗ, Европейская серия,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96)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3284984"/>
            <a:ext cx="820449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Первый план действий в отношении политики в области пищевых продуктов и питания.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Европейский регион ВОЗ, 2000–2005 гг. Копенгаген,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Европейское региональное бюро ВОЗ, 2001 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6443" t="4312" r="35755" b="35390"/>
          <a:stretch>
            <a:fillRect/>
          </a:stretch>
        </p:blipFill>
        <p:spPr bwMode="auto">
          <a:xfrm>
            <a:off x="7055768" y="4077072"/>
            <a:ext cx="2088232" cy="2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33941" t="6468" r="35755" b="22383"/>
          <a:stretch>
            <a:fillRect/>
          </a:stretch>
        </p:blipFill>
        <p:spPr bwMode="auto">
          <a:xfrm>
            <a:off x="5148064" y="4913784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Повышение медицинской активности граждан и заинтересованности в диспансеризации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2131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Разработка  </a:t>
            </a:r>
            <a:r>
              <a:rPr lang="ru-RU" b="1" dirty="0">
                <a:solidFill>
                  <a:schemeClr val="tx1"/>
                </a:solidFill>
              </a:rPr>
              <a:t>мер по повышению ответственности работодателей за состояние здоровья </a:t>
            </a:r>
            <a:r>
              <a:rPr lang="ru-RU" b="1" dirty="0" smtClean="0">
                <a:solidFill>
                  <a:schemeClr val="tx1"/>
                </a:solidFill>
              </a:rPr>
              <a:t>работников</a:t>
            </a:r>
          </a:p>
          <a:p>
            <a:pPr marL="0" indent="0">
              <a:buNone/>
            </a:pPr>
            <a:r>
              <a:rPr lang="ru-RU" dirty="0" smtClean="0"/>
              <a:t>(явка </a:t>
            </a:r>
            <a:r>
              <a:rPr lang="ru-RU" dirty="0"/>
              <a:t>работающего населения на диспансеризацию в поликлиническое звено недостаточно высока, что, скорее всего, определяется тем, что работодателю проще обеспечить явку на осмотр по месту </a:t>
            </a:r>
            <a:r>
              <a:rPr lang="ru-RU" dirty="0" smtClean="0"/>
              <a:t>работы.  </a:t>
            </a:r>
            <a:r>
              <a:rPr lang="ru-RU" dirty="0" err="1" smtClean="0"/>
              <a:t>Профмедосмотры</a:t>
            </a:r>
            <a:r>
              <a:rPr lang="ru-RU" dirty="0" smtClean="0"/>
              <a:t>  и </a:t>
            </a:r>
            <a:r>
              <a:rPr lang="ru-RU" dirty="0"/>
              <a:t>диспансеризация во многом дублируют друг </a:t>
            </a:r>
            <a:r>
              <a:rPr lang="ru-RU" dirty="0" smtClean="0"/>
              <a:t>друга из-за </a:t>
            </a:r>
            <a:r>
              <a:rPr lang="ru-RU" dirty="0"/>
              <a:t>несогласованности законодательства , нужен </a:t>
            </a:r>
            <a:r>
              <a:rPr lang="ru-RU" dirty="0" smtClean="0"/>
              <a:t>единый </a:t>
            </a:r>
            <a:r>
              <a:rPr lang="ru-RU" dirty="0"/>
              <a:t>документ, координирующий и согласующий эти </a:t>
            </a:r>
            <a:r>
              <a:rPr lang="ru-RU" dirty="0" smtClean="0"/>
              <a:t>мероприятия);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Меры поощрения работодателями прохождения сотрудниками диспансеризации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Доступность   </a:t>
            </a:r>
            <a:r>
              <a:rPr lang="ru-RU" b="1" dirty="0"/>
              <a:t>мероприятий  по  экспресс оценке - состояния </a:t>
            </a:r>
            <a:r>
              <a:rPr lang="ru-RU" b="1" dirty="0" smtClean="0"/>
              <a:t>здоровья для всех групп населения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smtClean="0"/>
              <a:t>внедрение </a:t>
            </a:r>
            <a:r>
              <a:rPr lang="ru-RU" dirty="0"/>
              <a:t>выездных форм </a:t>
            </a:r>
            <a:r>
              <a:rPr lang="ru-RU" dirty="0" smtClean="0"/>
              <a:t>работы ЛПУ, дни здоровья, скрининг-программы оценки </a:t>
            </a:r>
            <a:r>
              <a:rPr lang="ru-RU" dirty="0"/>
              <a:t>здоровья </a:t>
            </a:r>
            <a:r>
              <a:rPr lang="ru-RU" dirty="0" smtClean="0"/>
              <a:t>и пр.);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Повышение доступности и качества медицинского обслуживания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Привлечение частной системы здравоохранения к участию в обеспечении программы государственных </a:t>
            </a:r>
            <a:r>
              <a:rPr lang="ru-RU" dirty="0" smtClean="0"/>
              <a:t>гарантий, развитие государственно – частного партнерства;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и укрепление базы Центров медицинской профилактики;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Рейтингование</a:t>
            </a:r>
            <a:r>
              <a:rPr lang="ru-RU" dirty="0" smtClean="0"/>
              <a:t> </a:t>
            </a:r>
            <a:r>
              <a:rPr lang="ru-RU" dirty="0"/>
              <a:t>медицинских организаций </a:t>
            </a:r>
            <a:r>
              <a:rPr lang="ru-RU" dirty="0" smtClean="0"/>
              <a:t>по результатам независимой </a:t>
            </a:r>
            <a:r>
              <a:rPr lang="ru-RU" dirty="0"/>
              <a:t>оценки качества оказания </a:t>
            </a:r>
            <a:r>
              <a:rPr lang="ru-RU" dirty="0" smtClean="0"/>
              <a:t>услуг;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Кадры и ещё раз кадры здравоохранения!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picshare.ru/uploads/140712/W90eF3blol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124744"/>
            <a:ext cx="864096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121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БЛАГОДАРИМ ЗА ВНИМАНИЕ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869160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Профессора </a:t>
            </a:r>
            <a:r>
              <a:rPr lang="ru-RU" sz="2400" b="1" dirty="0" err="1" smtClean="0">
                <a:solidFill>
                  <a:srgbClr val="C00000"/>
                </a:solidFill>
              </a:rPr>
              <a:t>ПсковГУ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None/>
            </a:pPr>
            <a:r>
              <a:rPr lang="ru-RU" sz="2400" b="1" dirty="0" err="1" smtClean="0">
                <a:solidFill>
                  <a:srgbClr val="C00000"/>
                </a:solidFill>
              </a:rPr>
              <a:t>Артюнина</a:t>
            </a:r>
            <a:r>
              <a:rPr lang="ru-RU" sz="2400" b="1" dirty="0" smtClean="0">
                <a:solidFill>
                  <a:srgbClr val="C00000"/>
                </a:solidFill>
              </a:rPr>
              <a:t> Галина Петровна,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Иванова Наталья Владимировна,</a:t>
            </a:r>
          </a:p>
          <a:p>
            <a:pPr algn="ctr">
              <a:buNone/>
            </a:pPr>
            <a:r>
              <a:rPr lang="ru-RU" sz="2400" b="1" dirty="0" err="1" smtClean="0">
                <a:solidFill>
                  <a:srgbClr val="C00000"/>
                </a:solidFill>
              </a:rPr>
              <a:t>Игнатькова</a:t>
            </a:r>
            <a:r>
              <a:rPr lang="ru-RU" sz="2400" b="1" dirty="0" smtClean="0">
                <a:solidFill>
                  <a:srgbClr val="C00000"/>
                </a:solidFill>
              </a:rPr>
              <a:t> Светлана Александровна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cenarii-jubileev.ru/wp-content/uploads/2011/09/%D1%8E%D0%B1%D0%B8%D0%BB%D0%B5%D0%B9-%D0%BC-8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  <a:ea typeface="GulimChe" pitchFamily="49" charset="-127"/>
                <a:cs typeface="David" pitchFamily="34" charset="-79"/>
              </a:rPr>
              <a:t>УДАЧИ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  <a:ea typeface="GulimChe" pitchFamily="49" charset="-127"/>
              </a:rPr>
              <a:t> И ЗДОРОВЬЯ ВСЕМ УЧАСТНИКАМ ПРОЕКТА В НОВОМ 2016 ГОДУ</a:t>
            </a:r>
            <a:endParaRPr lang="ru-RU" b="1" i="1" dirty="0">
              <a:solidFill>
                <a:srgbClr val="FF0000"/>
              </a:solidFill>
              <a:latin typeface="Arial Black" pitchFamily="34" charset="0"/>
              <a:ea typeface="Gulim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Вывод 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4600" b="1" dirty="0" smtClean="0"/>
              <a:t>   </a:t>
            </a:r>
            <a:r>
              <a:rPr lang="ru-RU" sz="4600" b="1" dirty="0" smtClean="0">
                <a:solidFill>
                  <a:srgbClr val="002060"/>
                </a:solidFill>
              </a:rPr>
              <a:t>Показатели популяционного здоровья жителей г. Пскова, в основном,  сравнимы со  среднестатистическими по России,</a:t>
            </a:r>
            <a:r>
              <a:rPr lang="ru-RU" sz="4600" dirty="0" smtClean="0">
                <a:solidFill>
                  <a:srgbClr val="002060"/>
                </a:solidFill>
              </a:rPr>
              <a:t> </a:t>
            </a:r>
          </a:p>
          <a:p>
            <a:pPr lvl="0">
              <a:buNone/>
            </a:pPr>
            <a:r>
              <a:rPr lang="ru-RU" sz="4600" b="1" dirty="0" smtClean="0">
                <a:solidFill>
                  <a:srgbClr val="002060"/>
                </a:solidFill>
              </a:rPr>
              <a:t>   однако они во многом уступают таковым в странах, признанных </a:t>
            </a:r>
          </a:p>
          <a:p>
            <a:pPr lvl="0">
              <a:buNone/>
            </a:pPr>
            <a:r>
              <a:rPr lang="ru-RU" sz="4600" b="1" dirty="0" smtClean="0">
                <a:solidFill>
                  <a:srgbClr val="002060"/>
                </a:solidFill>
              </a:rPr>
              <a:t>   наиболее благополучными для проживания  (например, Австрия).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 1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944" y="485056"/>
            <a:ext cx="82296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 1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Вывод 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5100" b="1" dirty="0" smtClean="0">
                <a:solidFill>
                  <a:srgbClr val="002060"/>
                </a:solidFill>
              </a:rPr>
              <a:t>    За последние 5 лет по некоторым показателям здоровья наметилась положительная динамика: </a:t>
            </a:r>
            <a:endParaRPr lang="ru-RU" sz="51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5100" dirty="0" smtClean="0">
                <a:solidFill>
                  <a:srgbClr val="002060"/>
                </a:solidFill>
              </a:rPr>
              <a:t>снизились показатели смертности от болезней кровообращения и насильственных причин; </a:t>
            </a:r>
          </a:p>
          <a:p>
            <a:pPr lvl="0">
              <a:buFont typeface="Wingdings" pitchFamily="2" charset="2"/>
              <a:buChar char="ü"/>
            </a:pPr>
            <a:r>
              <a:rPr lang="ru-RU" sz="5100" dirty="0" smtClean="0">
                <a:solidFill>
                  <a:srgbClr val="002060"/>
                </a:solidFill>
              </a:rPr>
              <a:t>снизились показатели заболеваемости сердечнососудистой системы, инфекционными заболеваниями, включая БППП (за исключением ВИЧ-инфекции).</a:t>
            </a:r>
          </a:p>
          <a:p>
            <a:pPr lvl="0"/>
            <a:endParaRPr lang="ru-RU" sz="5100" b="1" dirty="0" smtClean="0"/>
          </a:p>
          <a:p>
            <a:endParaRPr lang="ru-RU" sz="4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 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 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rgbClr val="002060"/>
                </a:solidFill>
              </a:rPr>
              <a:t>Социальный статус почти половины горожан  трудно признать благополучным: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около 40% граждан -  одиноки, 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чуть мене 40% горожан проживают в  квартирах с частичными удобствами, в общежитиях, в коммунальных  квартирах;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доход на одного члена семьи до 10 тысяч рублей имеют 43,4% горожан.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  3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Выводы  4, 5, 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Крайне низка физическая активность граждан;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Питание горожан не во всем сбалансировано;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Последствием гиподинамии и несбалансированного питания  является избыточная масса тела и ожирение у 38,6% мужчин  и у 39,2% женщин.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 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Медицинская активность граждан недостаточно высока: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лишь 60% граждан посещают медицинские осмотры в рамках  диспансеризации; 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только 39,6%  граждан считают ее полезной,  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36,3% - формальной, 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23,8% - бесполезной.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7606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8640"/>
            <a:ext cx="8153400" cy="590736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По данным многих исследований и наблюдений наиболее </a:t>
            </a:r>
            <a:r>
              <a:rPr lang="ru-RU" sz="4400" b="1" dirty="0" err="1" smtClean="0">
                <a:solidFill>
                  <a:srgbClr val="002060"/>
                </a:solidFill>
              </a:rPr>
              <a:t>малозатратный</a:t>
            </a:r>
            <a:r>
              <a:rPr lang="ru-RU" sz="4400" b="1" dirty="0" smtClean="0">
                <a:solidFill>
                  <a:srgbClr val="002060"/>
                </a:solidFill>
              </a:rPr>
              <a:t> путь  улучшения показателей здоровья  – </a:t>
            </a:r>
            <a:r>
              <a:rPr lang="ru-RU" sz="5400" b="1" i="1" u="sng" dirty="0" smtClean="0">
                <a:solidFill>
                  <a:srgbClr val="002060"/>
                </a:solidFill>
              </a:rPr>
              <a:t>формирование здорового образа жизни у населения</a:t>
            </a:r>
            <a:endParaRPr lang="ru-RU" sz="5400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КОМПОНЕНТЫ ЗОЖ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980728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315</TotalTime>
  <Words>1481</Words>
  <Application>Microsoft Office PowerPoint</Application>
  <PresentationFormat>Экран (4:3)</PresentationFormat>
  <Paragraphs>147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Обычная</vt:lpstr>
      <vt:lpstr> «Профиль здоровья населения г. Пскова» - первая версия вышла  «в свет» в Декабре 2015 г. </vt:lpstr>
      <vt:lpstr>ЧТО ДАЛЬШЕ ДЕЛАТЬ?</vt:lpstr>
      <vt:lpstr>Вывод 1</vt:lpstr>
      <vt:lpstr>Вывод 1</vt:lpstr>
      <vt:lpstr>Вывод  3</vt:lpstr>
      <vt:lpstr>Выводы  4, 5, 6</vt:lpstr>
      <vt:lpstr>Вывод 7</vt:lpstr>
      <vt:lpstr>Слайд 8</vt:lpstr>
      <vt:lpstr>КОМПОНЕНТЫ ЗОЖ</vt:lpstr>
      <vt:lpstr>Лисицин Ю.П., 1982 г.</vt:lpstr>
      <vt:lpstr>Основные усилия  предлагаем  направить на:</vt:lpstr>
      <vt:lpstr>ПОВЫШЕНИЕ ФИЗИЧЕСКОЙ АКТИВНОСТИ</vt:lpstr>
      <vt:lpstr>Основные стратегии увеличения ФА населения </vt:lpstr>
      <vt:lpstr>Основные стратегии увеличения ФА населения </vt:lpstr>
      <vt:lpstr>Основные стратегии увеличения ФА населения </vt:lpstr>
      <vt:lpstr>Основные стратегии увеличения ФА населения </vt:lpstr>
      <vt:lpstr>Основные стратегии увеличения ФА населения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Повышение медицинской активности граждан и заинтересованности в диспансеризации</vt:lpstr>
      <vt:lpstr>Повышение доступности и качества медицинского обслуживания</vt:lpstr>
      <vt:lpstr>БЛАГОДАРИМ ЗА ВНИМАНИЕ</vt:lpstr>
      <vt:lpstr>УДАЧИ И ЗДОРОВЬЯ ВСЕМ УЧАСТНИКАМ ПРОЕКТА В НОВОМ 2016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«Профиль здоровья населения г. Пскова» - основа формирования здоровьесберегающей политики»</dc:title>
  <dc:creator>Галина</dc:creator>
  <cp:lastModifiedBy>Галина</cp:lastModifiedBy>
  <cp:revision>77</cp:revision>
  <dcterms:created xsi:type="dcterms:W3CDTF">2015-12-12T07:31:28Z</dcterms:created>
  <dcterms:modified xsi:type="dcterms:W3CDTF">2015-12-24T09:03:56Z</dcterms:modified>
</cp:coreProperties>
</file>