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адио" initials="Р" lastIdx="1" clrIdx="0">
    <p:extLst>
      <p:ext uri="{19B8F6BF-5375-455C-9EA6-DF929625EA0E}">
        <p15:presenceInfo xmlns:p15="http://schemas.microsoft.com/office/powerpoint/2012/main" userId="S-1-5-21-423743251-1785912506-4086150802-1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90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0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43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24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45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3965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2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93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6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3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3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5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2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9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5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66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DD5B9-F3DC-44FE-A857-31D09D8EA24C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ED6EF5-9CB4-4551-B717-457085845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5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72DC4-F860-4F33-89F9-BD546789B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25119" y="1615737"/>
            <a:ext cx="10617693" cy="2681056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Отчет депутата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sz="3500" dirty="0">
                <a:solidFill>
                  <a:srgbClr val="0070C0"/>
                </a:solidFill>
              </a:rPr>
              <a:t>Пожидаевой Юлии Валерьевны </a:t>
            </a:r>
            <a:br>
              <a:rPr lang="ru-RU" sz="3500" dirty="0">
                <a:solidFill>
                  <a:srgbClr val="0070C0"/>
                </a:solidFill>
              </a:rPr>
            </a:br>
            <a:r>
              <a:rPr lang="ru-RU" sz="3500" dirty="0">
                <a:solidFill>
                  <a:srgbClr val="0070C0"/>
                </a:solidFill>
              </a:rPr>
              <a:t>по округу №9 за 2022 год</a:t>
            </a:r>
          </a:p>
        </p:txBody>
      </p:sp>
    </p:spTree>
    <p:extLst>
      <p:ext uri="{BB962C8B-B14F-4D97-AF65-F5344CB8AC3E}">
        <p14:creationId xmlns:p14="http://schemas.microsoft.com/office/powerpoint/2010/main" val="185242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A884F-97E1-42A1-A6D7-A5729421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52D2B2-1F46-4A36-91B5-9913CF93C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586413"/>
            <a:ext cx="5367300" cy="402381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C39047C-232F-47D6-A5BA-70E33F1C1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29 июля 2022 в рамках муниципальной программы «Развитие и содержание улично-дорожной сети города Пскова» сделан ремонт </a:t>
            </a:r>
            <a:r>
              <a:rPr lang="ru-RU" i="1" dirty="0" err="1">
                <a:solidFill>
                  <a:srgbClr val="0070C0"/>
                </a:solidFill>
              </a:rPr>
              <a:t>междворового</a:t>
            </a:r>
            <a:r>
              <a:rPr lang="ru-RU" i="1" dirty="0">
                <a:solidFill>
                  <a:srgbClr val="0070C0"/>
                </a:solidFill>
              </a:rPr>
              <a:t> проезда по адресу Рижский проспект 61</a:t>
            </a:r>
          </a:p>
        </p:txBody>
      </p:sp>
    </p:spTree>
    <p:extLst>
      <p:ext uri="{BB962C8B-B14F-4D97-AF65-F5344CB8AC3E}">
        <p14:creationId xmlns:p14="http://schemas.microsoft.com/office/powerpoint/2010/main" val="2034239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85DF5-F2BB-4C8F-AD67-5FC8A31B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1FDEB4-5724-4AE6-AD34-A47A3E338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13" y="1695450"/>
            <a:ext cx="4888092" cy="366606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63ECC18-CCC0-40AD-AF93-2CBEC369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22 августа 2022 . </a:t>
            </a:r>
          </a:p>
          <a:p>
            <a:r>
              <a:rPr lang="ru-RU" i="1" dirty="0">
                <a:solidFill>
                  <a:srgbClr val="0070C0"/>
                </a:solidFill>
              </a:rPr>
              <a:t>День  Государственного флага России.</a:t>
            </a:r>
          </a:p>
        </p:txBody>
      </p:sp>
    </p:spTree>
    <p:extLst>
      <p:ext uri="{BB962C8B-B14F-4D97-AF65-F5344CB8AC3E}">
        <p14:creationId xmlns:p14="http://schemas.microsoft.com/office/powerpoint/2010/main" val="586030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2ED08-9FFC-47E4-A911-11F9E0AF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8E57ABC-BBA2-4D79-BEEA-578A5AE7D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21" y="3061590"/>
            <a:ext cx="3323958" cy="249296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D123AC6-E92A-4805-BEC7-2EE65718C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1 сентября -День знаний. В многопрофильном правовом лицее №8 прошла торжественная линейка. Пожелала ребятам успехов в учебе, а учителям благодарных учеников!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E5AB78-6131-490F-9977-C91DE7128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79" y="1349775"/>
            <a:ext cx="2671763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9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F85C1-4152-489A-A823-E1467605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7083590-BB88-45F5-BBB0-D889DDE3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586413"/>
            <a:ext cx="5367300" cy="402381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3EEC38F-126C-4EC7-8F87-76873FBCC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Проведен ремонт </a:t>
            </a:r>
            <a:r>
              <a:rPr lang="ru-RU" i="1" dirty="0" err="1">
                <a:solidFill>
                  <a:srgbClr val="0070C0"/>
                </a:solidFill>
              </a:rPr>
              <a:t>междворового</a:t>
            </a:r>
            <a:r>
              <a:rPr lang="ru-RU" i="1" dirty="0">
                <a:solidFill>
                  <a:srgbClr val="0070C0"/>
                </a:solidFill>
              </a:rPr>
              <a:t> проезда между домами 26-28 по </a:t>
            </a:r>
            <a:r>
              <a:rPr lang="ru-RU" i="1" dirty="0" err="1">
                <a:solidFill>
                  <a:srgbClr val="0070C0"/>
                </a:solidFill>
              </a:rPr>
              <a:t>ул.Кузбасской</a:t>
            </a:r>
            <a:r>
              <a:rPr lang="ru-RU" i="1" dirty="0">
                <a:solidFill>
                  <a:srgbClr val="0070C0"/>
                </a:solidFill>
              </a:rPr>
              <a:t> дивизии. Финансирование выделено из городского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275867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F3119-A3B8-419B-97FD-2781C38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3560C-991F-4380-AF60-289DB36BC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Отремонтирован проезд к рынку ‘Нива’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A5A54AF-4969-4C9A-ACAC-A77C3B8E7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586413"/>
            <a:ext cx="4513262" cy="3383548"/>
          </a:xfrm>
        </p:spPr>
      </p:pic>
    </p:spTree>
    <p:extLst>
      <p:ext uri="{BB962C8B-B14F-4D97-AF65-F5344CB8AC3E}">
        <p14:creationId xmlns:p14="http://schemas.microsoft.com/office/powerpoint/2010/main" val="125959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564C8-A7D7-4545-B00D-E9E014BF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03339"/>
            <a:ext cx="3854528" cy="1278466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          Добрые дела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49C0782-657B-4BD9-9359-09CBEB6D4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63" y="795139"/>
            <a:ext cx="2773362" cy="208002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7ECAA72-0E02-4B09-B04B-4CB811BA6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3376081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-Ежегодное проведение на территории гипермаркета «Империал» совместной акции с компанией «</a:t>
            </a:r>
            <a:r>
              <a:rPr lang="ru-RU" i="1" dirty="0" err="1">
                <a:solidFill>
                  <a:srgbClr val="0070C0"/>
                </a:solidFill>
              </a:rPr>
              <a:t>Экомышление</a:t>
            </a:r>
            <a:r>
              <a:rPr lang="ru-RU" i="1" dirty="0">
                <a:solidFill>
                  <a:srgbClr val="0070C0"/>
                </a:solidFill>
              </a:rPr>
              <a:t>» по сбору вторсырья. Все вырученные денежные средства, направляются в соотношении 50/50 приютам «ШАНС» и «Лесопилка».</a:t>
            </a:r>
          </a:p>
          <a:p>
            <a:r>
              <a:rPr lang="ru-RU" i="1" dirty="0">
                <a:solidFill>
                  <a:srgbClr val="0070C0"/>
                </a:solidFill>
              </a:rPr>
              <a:t>-Сбор продуктовых наборов для совета ветеранов, узников войны, детей войны.</a:t>
            </a:r>
          </a:p>
          <a:p>
            <a:r>
              <a:rPr lang="ru-RU" i="1" dirty="0">
                <a:solidFill>
                  <a:srgbClr val="0070C0"/>
                </a:solidFill>
              </a:rPr>
              <a:t>- Организация по сбору подарков для ВСЕРОССИЙСКОГО ОБЩЕСТВА ИНВАЛИДОВ.</a:t>
            </a:r>
          </a:p>
          <a:p>
            <a:r>
              <a:rPr lang="ru-RU" i="1" dirty="0">
                <a:solidFill>
                  <a:srgbClr val="0070C0"/>
                </a:solidFill>
              </a:rPr>
              <a:t>-Поздравления с юбилеем жителей округа №9 от Псковской городской Думы и депутата  </a:t>
            </a:r>
          </a:p>
        </p:txBody>
      </p:sp>
      <p:sp>
        <p:nvSpPr>
          <p:cNvPr id="5" name="Сердце 4">
            <a:extLst>
              <a:ext uri="{FF2B5EF4-FFF2-40B4-BE49-F238E27FC236}">
                <a16:creationId xmlns:a16="http://schemas.microsoft.com/office/drawing/2014/main" id="{0D41130B-0F37-45CA-9D4A-B949572DBC9A}"/>
              </a:ext>
            </a:extLst>
          </p:cNvPr>
          <p:cNvSpPr/>
          <p:nvPr/>
        </p:nvSpPr>
        <p:spPr>
          <a:xfrm>
            <a:off x="3252298" y="2148418"/>
            <a:ext cx="419100" cy="371475"/>
          </a:xfrm>
          <a:prstGeom prst="hear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>
            <a:extLst>
              <a:ext uri="{FF2B5EF4-FFF2-40B4-BE49-F238E27FC236}">
                <a16:creationId xmlns:a16="http://schemas.microsoft.com/office/drawing/2014/main" id="{3E7EEC51-7DD0-4754-8059-BB1C8DAF6782}"/>
              </a:ext>
            </a:extLst>
          </p:cNvPr>
          <p:cNvSpPr/>
          <p:nvPr/>
        </p:nvSpPr>
        <p:spPr>
          <a:xfrm>
            <a:off x="1013923" y="2119843"/>
            <a:ext cx="419100" cy="371475"/>
          </a:xfrm>
          <a:prstGeom prst="hear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494807-74F7-4B51-A92D-3CE8D47A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075" y="1995487"/>
            <a:ext cx="3238500" cy="2428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9AEEB1-11F8-4DF9-A8AA-F52DB47F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2103" y="3282240"/>
            <a:ext cx="3279375" cy="245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7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874C1-5D08-44B4-B287-4FC677DFB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1" y="466725"/>
            <a:ext cx="7997652" cy="58102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Обращения, жалобы и встречи с жителями округа №9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71EBEFC-859A-4CE1-972F-E94171F08616}"/>
              </a:ext>
            </a:extLst>
          </p:cNvPr>
          <p:cNvSpPr txBox="1">
            <a:spLocks/>
          </p:cNvSpPr>
          <p:nvPr/>
        </p:nvSpPr>
        <p:spPr>
          <a:xfrm>
            <a:off x="1323976" y="876300"/>
            <a:ext cx="7997652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6A12BF9-C308-4A0C-AC31-6D6D1576DCD4}"/>
              </a:ext>
            </a:extLst>
          </p:cNvPr>
          <p:cNvSpPr txBox="1">
            <a:spLocks/>
          </p:cNvSpPr>
          <p:nvPr/>
        </p:nvSpPr>
        <p:spPr>
          <a:xfrm>
            <a:off x="1076326" y="3524250"/>
            <a:ext cx="7997652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4BE08EE-AB9F-4F7A-A54E-3378E5021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62850"/>
              </p:ext>
            </p:extLst>
          </p:nvPr>
        </p:nvGraphicFramePr>
        <p:xfrm>
          <a:off x="776996" y="904814"/>
          <a:ext cx="8596312" cy="50768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9394">
                  <a:extLst>
                    <a:ext uri="{9D8B030D-6E8A-4147-A177-3AD203B41FA5}">
                      <a16:colId xmlns:a16="http://schemas.microsoft.com/office/drawing/2014/main" val="3430041653"/>
                    </a:ext>
                  </a:extLst>
                </a:gridCol>
                <a:gridCol w="5075080">
                  <a:extLst>
                    <a:ext uri="{9D8B030D-6E8A-4147-A177-3AD203B41FA5}">
                      <a16:colId xmlns:a16="http://schemas.microsoft.com/office/drawing/2014/main" val="2063796584"/>
                    </a:ext>
                  </a:extLst>
                </a:gridCol>
                <a:gridCol w="2681838">
                  <a:extLst>
                    <a:ext uri="{9D8B030D-6E8A-4147-A177-3AD203B41FA5}">
                      <a16:colId xmlns:a16="http://schemas.microsoft.com/office/drawing/2014/main" val="3224401174"/>
                    </a:ext>
                  </a:extLst>
                </a:gridCol>
              </a:tblGrid>
              <a:tr h="237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Адрес 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Проблематика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Решение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2904607218"/>
                  </a:ext>
                </a:extLst>
              </a:tr>
              <a:tr h="349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Коммунальная, 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Житель МКД обратилась с просьбой установить лежачего полицейского между домами 51 и 45 по ул.Коммунальной (Количество 1 шт)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Включено в предложение по расходам проекта бюджета на 2023 год.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3912319905"/>
                  </a:ext>
                </a:extLst>
              </a:tr>
              <a:tr h="872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Госпитальная, 15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Житель МКД обратился с просьбой восстановить мусорные контейнеры.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Направлен депутатский запрос в УК "Комфортное домоуправление". Получен ответ, что ответственность за содержание и приобретение мусорных контейнеров лежит на ООО "Экопром". Контейнеры восстановлены силами жильцов через суд.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2333037486"/>
                  </a:ext>
                </a:extLst>
              </a:tr>
              <a:tr h="432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Юбилейная, 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Жалоба от гражданина города на неудовлетворительное состояние участка пешеходной дорожки, расположенной возле ларька на остановке по ул. Юбилейной возле дома №60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Депутатский запрос направлен в УГХ. Участок заасфальтирован.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3024741386"/>
                  </a:ext>
                </a:extLst>
              </a:tr>
              <a:tr h="11357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Юбилейная, 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Обратилась житель МКД с просьбой помочь разобраться с двойным списанием приставами с пенсионных начислений, а также удержание субсидий как ветерану труда.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Был направлен запрос руководителю Управления Федеральной службы судебных приставов по Псковской области с просьбой  предоставить сверку платежей, а также  информацию о том, почему и на каком основании произошло списание. Информация предоставлена. Списанные денежные средства вернули заявителю.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1890032194"/>
                  </a:ext>
                </a:extLst>
              </a:tr>
              <a:tr h="6519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Рижский, 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Обращение от жителей МКД с просьбой оказать содействие  в ремонте дворовой территории.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Заявка на участие в программе «Формирование современной городской среды» с 2022г. Также включено предложение по расходам проекта бюджета на 2023 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357455570"/>
                  </a:ext>
                </a:extLst>
              </a:tr>
              <a:tr h="523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Коммунальная, 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Жалоба от жителей города на неудовлетворительное состояние дорожного полотна возле "Почта России"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Вопрос ремонта асфальтового покрытия проезда будет рассмотрен в рамках муниципальной  программы "Развитие и содержание  улично-дорожной сети" 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1644282606"/>
                  </a:ext>
                </a:extLst>
              </a:tr>
              <a:tr h="3491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Народная, 26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Обращение от жителя дома№ 10 по ул.Народная с просьбой предоставить копию договора аренды по автостоянке, расположенной  по адресу: г.Псков, Рижский пр-т, д26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Направлен депутатский запрос КУМИ . Копия договора предоставлена.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3691892255"/>
                  </a:ext>
                </a:extLst>
              </a:tr>
              <a:tr h="523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Рижский, 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 мне обратился  житель МКД оказать помощь в госпитализации его и его супруги из-за плохого самочувствия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Администрация ГБУЗ "Псковский госпиталь ветеранов войн" предложила госпитализации ему и его супруге, но гражданин отказался.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2418938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32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FAEE1C1-4048-4E1B-9879-8EAF022D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14924"/>
            <a:ext cx="8626302" cy="5526437"/>
          </a:xfrm>
        </p:spPr>
        <p:txBody>
          <a:bodyPr/>
          <a:lstStyle/>
          <a:p>
            <a:r>
              <a:rPr lang="ru-RU" sz="1800" b="1" dirty="0">
                <a:solidFill>
                  <a:srgbClr val="0070C0"/>
                </a:solidFill>
              </a:rPr>
              <a:t>Обращения, жалобы и встречи с жителями округа №9</a:t>
            </a:r>
          </a:p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C89707E-8884-43AE-B7DF-6D6C46D4D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067059"/>
              </p:ext>
            </p:extLst>
          </p:nvPr>
        </p:nvGraphicFramePr>
        <p:xfrm>
          <a:off x="647701" y="1123950"/>
          <a:ext cx="8596312" cy="4781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9394">
                  <a:extLst>
                    <a:ext uri="{9D8B030D-6E8A-4147-A177-3AD203B41FA5}">
                      <a16:colId xmlns:a16="http://schemas.microsoft.com/office/drawing/2014/main" val="585714255"/>
                    </a:ext>
                  </a:extLst>
                </a:gridCol>
                <a:gridCol w="5075080">
                  <a:extLst>
                    <a:ext uri="{9D8B030D-6E8A-4147-A177-3AD203B41FA5}">
                      <a16:colId xmlns:a16="http://schemas.microsoft.com/office/drawing/2014/main" val="2959958935"/>
                    </a:ext>
                  </a:extLst>
                </a:gridCol>
                <a:gridCol w="2681838">
                  <a:extLst>
                    <a:ext uri="{9D8B030D-6E8A-4147-A177-3AD203B41FA5}">
                      <a16:colId xmlns:a16="http://schemas.microsoft.com/office/drawing/2014/main" val="3937220101"/>
                    </a:ext>
                  </a:extLst>
                </a:gridCol>
              </a:tblGrid>
              <a:tr h="3484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Коммунальная, 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Обращение от жильцов МКД с просьбой установить полусферы возле "Дикси" для безопасности пешеходов.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Установка полусфер за счет собственных средств депутата.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971915966"/>
                  </a:ext>
                </a:extLst>
              </a:tr>
              <a:tr h="1030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"Пентагон"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Обратились  с коллективной жалобой от жильцов домов по ул. Западная 9, 9-а, 11, и домов по ул. Коммунальная, д. 50, 52, 52-а с просьбой содействия в решении вопроса о состоянии дворовой территории.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Указанные дома учавствуют в программе  «Формирование современной городской среды» с 2019г. Направлен запрос Губернатору Псковской области. Был получен ответ, что благоустройство территория будет осуществлено в перспективном периоде при наличии финансирования.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2792983168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Народная, 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Обратилась житель МКДс просьбой содействия в решении вопроса по замене или капитальному ремонту входной двери в подвал со стороны рынка «Маяк».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Направлен депутатские запрос в УК № 13 с просьбой восстановить дверь. Работы выполнены.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3002448460"/>
                  </a:ext>
                </a:extLst>
              </a:tr>
              <a:tr h="13715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Юбилейная, д.60 Коммунальная, д.45 "Пентагон" -Коммунальная, д.50, д.52, д.52А, ул. Западная, д.9, д.9А, д.11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Жители указанных домов просили установить для деток детские площадки, которые ранее были демонтированы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Был направлен запрос  Главе Администрации города Пскова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Елкину Борису Андреевичу. Была установлена детская площадка на ул.Юбилейная, д.60.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2891269073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Юбилейная,52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Встреча с жителями МКД по вопросу установки полусфер возле подъезда, чтобы ограничить парковку машин.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Были установлены полусферы возле трех подъездов за счет собственных средств депутата.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2307241009"/>
                  </a:ext>
                </a:extLst>
              </a:tr>
              <a:tr h="553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Коммунальная, 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Обратился житель МКД с жалобой на переодический шум и вибрацию в квартире.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Был  направлен запрос в Роспоребнадзор с просьбой произвести замер уровня шума и вибрации. Заявитель отказался проводить в своей квартире замеры.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1616443663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Народная, 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Председатель МКД обратилась с просьбой установить в дворовом проезде полусферы, чтобы ограничить движение автомобилей.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Были установлены полусферы за счет собственных средств депутата.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3298445166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Юбилейная, 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Обратилась житель МКД с просьбой заменить асфальтовое покрытие тротуара от рынка "Нива" до ТК "Гуливер"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 сегодняшний день ведутся работы по замене асфальта на </a:t>
                      </a:r>
                      <a:r>
                        <a:rPr lang="ru-RU" sz="800" u="none" strike="noStrike" dirty="0" err="1">
                          <a:effectLst/>
                        </a:rPr>
                        <a:t>указаном</a:t>
                      </a:r>
                      <a:r>
                        <a:rPr lang="ru-RU" sz="800" u="none" strike="noStrike" dirty="0">
                          <a:effectLst/>
                        </a:rPr>
                        <a:t> участке.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0" marR="5280" marT="5280" marB="0" anchor="ctr"/>
                </a:tc>
                <a:extLst>
                  <a:ext uri="{0D108BD9-81ED-4DB2-BD59-A6C34878D82A}">
                    <a16:rowId xmlns:a16="http://schemas.microsoft.com/office/drawing/2014/main" val="184234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141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22D53D-456C-44C7-BF83-C4B9D5969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1" y="514925"/>
            <a:ext cx="8334202" cy="4984176"/>
          </a:xfrm>
        </p:spPr>
        <p:txBody>
          <a:bodyPr>
            <a:normAutofit/>
          </a:bodyPr>
          <a:lstStyle/>
          <a:p>
            <a:endParaRPr lang="en-US" sz="20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жители города Пскова! </a:t>
            </a:r>
            <a:endParaRPr lang="en-US" sz="20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Вами мы будем делать все, что в наших силах, для создания комфортного проживания в нашем районе.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всегда можно обращаться как в Интернет-Приемную, так и в Приемную депутата: ТЦ "Империал", 2-ой этаж.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Тел. 89118892377 помощник депутата </a:t>
            </a:r>
            <a:r>
              <a:rPr lang="ru-RU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Таланпойка</a:t>
            </a: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Иванович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1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96D95A-D963-4324-A19F-B7267EEC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   </a:t>
            </a:r>
            <a:r>
              <a:rPr lang="ru-RU" b="1" dirty="0">
                <a:solidFill>
                  <a:srgbClr val="0070C0"/>
                </a:solidFill>
              </a:rPr>
              <a:t>Дорогие жители </a:t>
            </a:r>
            <a:r>
              <a:rPr lang="ru-RU" b="1" dirty="0" err="1">
                <a:solidFill>
                  <a:srgbClr val="0070C0"/>
                </a:solidFill>
              </a:rPr>
              <a:t>г.Пскова</a:t>
            </a:r>
            <a:r>
              <a:rPr lang="ru-RU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5DB2BAE-81F9-4627-823E-2B2753536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06" y="896937"/>
            <a:ext cx="3571875" cy="4762500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B4C4A4E0-040B-47EF-9D64-9A8473A89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70"/>
            <a:ext cx="3854528" cy="111135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</a:rPr>
              <a:t>Прежде всего, хочу поблагодарить активных жителей, которые помогали мне увидеть проблемы округа, найти пути решения этих проблем и провести работу по устранению недостатков. </a:t>
            </a:r>
          </a:p>
        </p:txBody>
      </p:sp>
    </p:spTree>
    <p:extLst>
      <p:ext uri="{BB962C8B-B14F-4D97-AF65-F5344CB8AC3E}">
        <p14:creationId xmlns:p14="http://schemas.microsoft.com/office/powerpoint/2010/main" val="347746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A5CF2-7810-4C8E-B2FA-617FCD4F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Сессии и Комитеты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5E9A510-6BEF-4145-AB68-5DA779E7C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13" y="123707"/>
            <a:ext cx="4513262" cy="300696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87052D1-45D0-4E19-8CB8-367AC0290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915" y="2777069"/>
            <a:ext cx="4415366" cy="2582327"/>
          </a:xfrm>
        </p:spPr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Являюсь председателем комитета по бюджету, налогам и финансовой политике, а также членом комитета по ЖКХ.</a:t>
            </a:r>
          </a:p>
          <a:p>
            <a:r>
              <a:rPr lang="ru-RU" i="1" dirty="0">
                <a:solidFill>
                  <a:srgbClr val="0070C0"/>
                </a:solidFill>
              </a:rPr>
              <a:t>Посетила 6 сессий из 6</a:t>
            </a:r>
          </a:p>
          <a:p>
            <a:r>
              <a:rPr lang="ru-RU" i="1" dirty="0">
                <a:solidFill>
                  <a:srgbClr val="0070C0"/>
                </a:solidFill>
              </a:rPr>
              <a:t>Была на 4-х заседаниях комитета по бюджету</a:t>
            </a:r>
          </a:p>
          <a:p>
            <a:r>
              <a:rPr lang="ru-RU" i="1" dirty="0">
                <a:solidFill>
                  <a:srgbClr val="0070C0"/>
                </a:solidFill>
              </a:rPr>
              <a:t>Так же в 4-х комитетах по ЖКХ+1 совместное заседание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861B5F-7463-4536-8250-69E10EFA2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23" y="3130667"/>
            <a:ext cx="4509559" cy="30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6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4C556-892E-4C9B-B6B1-0267E5B7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98E8C9-3C74-4B4D-8D17-6767B110A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514351"/>
            <a:ext cx="2067388" cy="275651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D3D2641-FB31-4265-AA0D-AE801C3F1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8 мая 2022 года поздравила с наступающим Днём Победы псковских ветеранов.</a:t>
            </a:r>
          </a:p>
          <a:p>
            <a:r>
              <a:rPr lang="ru-RU" i="1" dirty="0">
                <a:solidFill>
                  <a:srgbClr val="0070C0"/>
                </a:solidFill>
              </a:rPr>
              <a:t>Искренние слова признательности  выразила Иванову Виктору Матвеевичу, Корневой Марии Ивановне, Стародубцеву Алексею Васильевичу, Татарникову Генриху Павловичу, </a:t>
            </a:r>
            <a:r>
              <a:rPr lang="ru-RU" i="1" dirty="0" err="1">
                <a:solidFill>
                  <a:srgbClr val="0070C0"/>
                </a:solidFill>
              </a:rPr>
              <a:t>Гричковой</a:t>
            </a:r>
            <a:r>
              <a:rPr lang="ru-RU" i="1" dirty="0">
                <a:solidFill>
                  <a:srgbClr val="0070C0"/>
                </a:solidFill>
              </a:rPr>
              <a:t> Тамаре Семеновне и Поветкиной Людмиле Васильевне.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11F6FA-5688-4359-8203-32201D255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3281400"/>
            <a:ext cx="2067199" cy="20801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00EB44-2D40-4E59-B52B-768892BF7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54" y="1651245"/>
            <a:ext cx="2067388" cy="27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E427D-7571-4100-9D4E-4A94F32C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0DC25E7-C404-40AB-B98A-88AB54EBE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24" y="3088679"/>
            <a:ext cx="4050500" cy="30378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E030C77-69EC-4711-A87C-9E11A0E92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25 мая 2022 года поздравила выпускников 11 класса многопрофильного правового лицея N8 с окончанием учебного года . Пожелала им успешной сдачи экзаменов, веры в себя и достижения целей.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E57C21-33F0-4904-866C-3D98A067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40" y="88904"/>
            <a:ext cx="4050500" cy="303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9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12B1B-C014-4E4E-8900-047404AB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31AB63C-9037-4CAA-AF9C-26ACE2DBA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650614"/>
            <a:ext cx="3854527" cy="289089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938CBC0-EBED-4601-A96C-98F640A48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19 июня-День медицинского работника. Поздравила сотрудников «Псковского клинического перинатального центра» и вручила Благодарственные письма от Псковской городской Думы. От души пожелала руководству и всем сотрудникам учреждения крепкого здоровья, успехов в профессиональной деятельности и огромных душевных и физических сил!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7066AB-BABF-4112-B65A-082564A44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3494618"/>
            <a:ext cx="3748615" cy="28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B3F48-4F9F-4CB5-86B7-C781BFDB8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3F979F-A505-4680-B9B7-436F7571B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81020"/>
            <a:ext cx="4513262" cy="300766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8E78C7D-35C0-4CB6-BCD2-C2E057DE4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4028016" cy="3740616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29 июня 2022 года состоялся контрольный выезд на избирательный округ №9. В нем приняли участие депутат Псковской городской Думы по округу №9 Юлия Пожидаева , заместитель председателя областного Собрания Юрий Сорокин, представители Администрации Пскова и УК «Девятый район».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</a:p>
          <a:p>
            <a:r>
              <a:rPr lang="ru-RU" b="0" i="1" dirty="0">
                <a:solidFill>
                  <a:srgbClr val="0070C0"/>
                </a:solidFill>
                <a:effectLst/>
                <a:latin typeface="Trebuchet MS (Основной текст)"/>
                <a:cs typeface="Times New Roman" panose="02020603050405020304" pitchFamily="18" charset="0"/>
              </a:rPr>
              <a:t>При осмотре дворовой территории между домами №№50, 52, 52А на ул. Коммунальной и №№9, 9А, 11 на ул. Западной местные жители пожаловались на неудовлетворительное состояние асфальтового покрытия, которое не ремонтировалось много лет. Эта территория вызывает беспокойство не только жителей, но и депутатов.</a:t>
            </a:r>
            <a:br>
              <a:rPr lang="ru-RU" i="1" dirty="0">
                <a:solidFill>
                  <a:srgbClr val="0070C0"/>
                </a:solidFill>
                <a:latin typeface="Trebuchet MS (Основной текст)"/>
                <a:cs typeface="Times New Roman" panose="02020603050405020304" pitchFamily="18" charset="0"/>
              </a:rPr>
            </a:br>
            <a:br>
              <a:rPr lang="ru-RU" i="1" dirty="0">
                <a:solidFill>
                  <a:srgbClr val="0070C0"/>
                </a:solidFill>
                <a:latin typeface="Trebuchet MS (Основной текст)"/>
                <a:cs typeface="Times New Roman" panose="02020603050405020304" pitchFamily="18" charset="0"/>
              </a:rPr>
            </a:br>
            <a:r>
              <a:rPr lang="ru-RU" b="0" i="1" dirty="0">
                <a:solidFill>
                  <a:srgbClr val="0070C0"/>
                </a:solidFill>
                <a:effectLst/>
                <a:latin typeface="Trebuchet MS (Основной текст)"/>
                <a:cs typeface="Times New Roman" panose="02020603050405020304" pitchFamily="18" charset="0"/>
              </a:rPr>
              <a:t>Рассказала, что в 2019 году удалось найти активных жильцов и провести общедомовые собрания. Благодаря этому в УГХ направили шесть заявок на ремонт придомовой территории, предусматривающий устройство асфальтового покрытия и спил аварийных деревьев, а также для обустройства здесь парковочных мест.</a:t>
            </a:r>
            <a:br>
              <a:rPr lang="ru-RU" i="1" dirty="0">
                <a:solidFill>
                  <a:srgbClr val="0070C0"/>
                </a:solidFill>
                <a:latin typeface="Trebuchet MS (Основной текст)"/>
                <a:cs typeface="Times New Roman" panose="02020603050405020304" pitchFamily="18" charset="0"/>
              </a:rPr>
            </a:br>
            <a:br>
              <a:rPr lang="ru-RU" i="1" dirty="0">
                <a:solidFill>
                  <a:srgbClr val="0070C0"/>
                </a:solidFill>
                <a:latin typeface="Trebuchet MS (Основной текст)"/>
                <a:cs typeface="Times New Roman" panose="02020603050405020304" pitchFamily="18" charset="0"/>
              </a:rPr>
            </a:br>
            <a:r>
              <a:rPr lang="ru-RU" b="0" i="1" dirty="0">
                <a:solidFill>
                  <a:srgbClr val="0070C0"/>
                </a:solidFill>
                <a:effectLst/>
                <a:latin typeface="Trebuchet MS (Основной текст)"/>
                <a:cs typeface="Times New Roman" panose="02020603050405020304" pitchFamily="18" charset="0"/>
              </a:rPr>
              <a:t>«Двор проездной, так как здесь находится школа, два детских сада, соответственно по утрам многие родители через этот двор ездят - отвозят детей, трафик очень большой по утру. Очень просим, чтобы нам все это помогли сделать», - рассказал Виктор Максимов, один из местных активистов.</a:t>
            </a:r>
            <a:br>
              <a:rPr lang="ru-RU" i="1" dirty="0">
                <a:solidFill>
                  <a:srgbClr val="0070C0"/>
                </a:solidFill>
                <a:latin typeface="Trebuchet MS (Основной текст)"/>
                <a:cs typeface="Times New Roman" panose="02020603050405020304" pitchFamily="18" charset="0"/>
              </a:rPr>
            </a:br>
            <a:br>
              <a:rPr lang="ru-RU" i="1" dirty="0">
                <a:solidFill>
                  <a:srgbClr val="0070C0"/>
                </a:solidFill>
                <a:latin typeface="Trebuchet MS (Основной текст)"/>
                <a:cs typeface="Times New Roman" panose="02020603050405020304" pitchFamily="18" charset="0"/>
              </a:rPr>
            </a:br>
            <a:r>
              <a:rPr lang="ru-RU" b="0" i="1" dirty="0">
                <a:solidFill>
                  <a:srgbClr val="0070C0"/>
                </a:solidFill>
                <a:effectLst/>
                <a:latin typeface="Trebuchet MS (Основной текст)"/>
                <a:cs typeface="Times New Roman" panose="02020603050405020304" pitchFamily="18" charset="0"/>
              </a:rPr>
              <a:t>В свою очередь сообщила, что ремонт придомовой территории начнется в ближайшее время. Уже в этом году здесь начнут укладывать асфальт, в дальнейшем можно будет говорить о благоустройстве.</a:t>
            </a:r>
            <a:endParaRPr lang="ru-RU" i="1" dirty="0">
              <a:solidFill>
                <a:srgbClr val="0070C0"/>
              </a:solidFill>
              <a:latin typeface="Trebuchet MS (Основной текст)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E8025-A0D7-42B9-8726-3AA8D80B2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88686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396B5-4F2B-4581-99FF-54855ED74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1947F5-310E-4D80-9976-0B206FCDF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63" y="644655"/>
            <a:ext cx="4513262" cy="272558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E949F7B-CD7A-4690-8098-D9E127483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01 июля 2022 года приняла участие в митинг-концерте в поддержку Вооруженных сил России, который прошел в сквере 60-летия Октября. Организатором митинга стала Псковская городская организация Всероссийской общественной организации ветеранов (пенсионеров) войны, труда Вооруженных сил и правоохранительных органов. В поддержку Вооруженных сил России выступили творческие коллективы Псковской области.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CD37CD-1BD7-4F84-9F81-22F1D0CDB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32" y="3385454"/>
            <a:ext cx="4725118" cy="22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51BF0-70AF-4EC9-996F-052CC47B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Мероприятия и события на округе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1F00A4-E42F-41F9-9C59-2E5320187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60" y="2923460"/>
            <a:ext cx="2870059" cy="139377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D9D9DF8-52AC-45DC-BCE8-DF9785A87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</a:rPr>
              <a:t>14 июля 2022 в город Псков прибыл "Поезд Победы". Это возможность прикоснуться к истории, прочувствовать тяжесть и ужас военных лет, и ещё раз задуматься о том, какой ценой была завоёвана Победа, через что пришлось пройти людям нашей страны ради того, чтобы сейчас мы и наши дети могли жить на этой земле.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20A947-AC8B-4908-9DEB-E73CF363F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19" y="1193403"/>
            <a:ext cx="2172720" cy="44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2857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</TotalTime>
  <Words>1557</Words>
  <Application>Microsoft Office PowerPoint</Application>
  <PresentationFormat>Широкоэкранный</PresentationFormat>
  <Paragraphs>96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Times New Roman</vt:lpstr>
      <vt:lpstr>Trebuchet MS</vt:lpstr>
      <vt:lpstr>Trebuchet MS (Основной текст)</vt:lpstr>
      <vt:lpstr>Wingdings 3</vt:lpstr>
      <vt:lpstr>Аспект</vt:lpstr>
      <vt:lpstr>Отчет депутата  Пожидаевой Юлии Валерьевны  по округу №9 за 2022 год</vt:lpstr>
      <vt:lpstr>   Дорогие жители г.Пскова!</vt:lpstr>
      <vt:lpstr>Сессии и Комитеты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Мероприятия и события на округе </vt:lpstr>
      <vt:lpstr>          Добрые дела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депутата по округу №9</dc:title>
  <dc:creator>Радио</dc:creator>
  <cp:lastModifiedBy>Радио</cp:lastModifiedBy>
  <cp:revision>12</cp:revision>
  <dcterms:created xsi:type="dcterms:W3CDTF">2023-06-01T13:41:42Z</dcterms:created>
  <dcterms:modified xsi:type="dcterms:W3CDTF">2023-06-02T08:31:42Z</dcterms:modified>
</cp:coreProperties>
</file>